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53.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commentAuthors.xml" ContentType="application/vnd.openxmlformats-officedocument.presentationml.commentAuthors+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Default Extension="tiff" ContentType="image/tiff"/>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9" r:id="rId1"/>
    <p:sldMasterId id="2147483828" r:id="rId2"/>
    <p:sldMasterId id="2147483815" r:id="rId3"/>
    <p:sldMasterId id="2147483803" r:id="rId4"/>
  </p:sldMasterIdLst>
  <p:notesMasterIdLst>
    <p:notesMasterId r:id="rId19"/>
  </p:notesMasterIdLst>
  <p:sldIdLst>
    <p:sldId id="5068" r:id="rId5"/>
    <p:sldId id="5075" r:id="rId6"/>
    <p:sldId id="5076" r:id="rId7"/>
    <p:sldId id="5077" r:id="rId8"/>
    <p:sldId id="5078" r:id="rId9"/>
    <p:sldId id="5079" r:id="rId10"/>
    <p:sldId id="5080" r:id="rId11"/>
    <p:sldId id="5081" r:id="rId12"/>
    <p:sldId id="5082" r:id="rId13"/>
    <p:sldId id="5069" r:id="rId14"/>
    <p:sldId id="5070" r:id="rId15"/>
    <p:sldId id="5071" r:id="rId16"/>
    <p:sldId id="5073" r:id="rId17"/>
    <p:sldId id="5074" r:id="rId18"/>
  </p:sldIdLst>
  <p:sldSz cx="9906000" cy="6858000" type="A4"/>
  <p:notesSz cx="7010400" cy="9296400"/>
  <p:defaultText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3"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AA0C8"/>
    <a:srgbClr val="0A7396"/>
    <a:srgbClr val="5F5F5F"/>
    <a:srgbClr val="FFC000"/>
    <a:srgbClr val="485E74"/>
    <a:srgbClr val="FFFFFF"/>
    <a:srgbClr val="F2F2F2"/>
    <a:srgbClr val="5FCBD3"/>
    <a:srgbClr val="E8EFF4"/>
    <a:srgbClr val="25252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3" autoAdjust="0"/>
    <p:restoredTop sz="83912" autoAdjust="0"/>
  </p:normalViewPr>
  <p:slideViewPr>
    <p:cSldViewPr snapToObjects="1">
      <p:cViewPr varScale="1">
        <p:scale>
          <a:sx n="73" d="100"/>
          <a:sy n="73" d="100"/>
        </p:scale>
        <p:origin x="-1334" y="-77"/>
      </p:cViewPr>
      <p:guideLst>
        <p:guide orient="horz" pos="2160"/>
        <p:guide pos="3120"/>
      </p:guideLst>
    </p:cSldViewPr>
  </p:slideViewPr>
  <p:notesTextViewPr>
    <p:cViewPr>
      <p:scale>
        <a:sx n="100" d="100"/>
        <a:sy n="100" d="100"/>
      </p:scale>
      <p:origin x="0" y="0"/>
    </p:cViewPr>
  </p:notesTextViewPr>
  <p:sorterViewPr>
    <p:cViewPr>
      <p:scale>
        <a:sx n="100" d="100"/>
        <a:sy n="100" d="100"/>
      </p:scale>
      <p:origin x="0" y="-1428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4AFB26B-6F57-9A42-880F-28F1C1709373}" type="datetimeFigureOut">
              <a:rPr lang="en-US" smtClean="0"/>
              <a:pPr/>
              <a:t>4/19/2023</a:t>
            </a:fld>
            <a:endParaRPr lang="en-US" dirty="0"/>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2CADAB3-88C9-5749-BE53-3B007853A9A6}" type="slidenum">
              <a:rPr lang="en-US" smtClean="0"/>
              <a:pPr/>
              <a:t>‹#›</a:t>
            </a:fld>
            <a:endParaRPr lang="en-US" dirty="0"/>
          </a:p>
        </p:txBody>
      </p:sp>
    </p:spTree>
    <p:extLst>
      <p:ext uri="{BB962C8B-B14F-4D97-AF65-F5344CB8AC3E}">
        <p14:creationId xmlns="" xmlns:p14="http://schemas.microsoft.com/office/powerpoint/2010/main" val="1681176148"/>
      </p:ext>
    </p:extLst>
  </p:cSld>
  <p:clrMap bg1="lt1" tx1="dk1" bg2="lt2" tx2="dk2" accent1="accent1" accent2="accent2" accent3="accent3" accent4="accent4" accent5="accent5" accent6="accent6" hlink="hlink" folHlink="folHlink"/>
  <p:notesStyle>
    <a:lvl1pPr marL="0" algn="l" defTabSz="457008" rtl="0" eaLnBrk="1" latinLnBrk="0" hangingPunct="1">
      <a:defRPr sz="1200" kern="1200">
        <a:solidFill>
          <a:schemeClr val="tx1"/>
        </a:solidFill>
        <a:latin typeface="+mn-lt"/>
        <a:ea typeface="+mn-ea"/>
        <a:cs typeface="+mn-cs"/>
      </a:defRPr>
    </a:lvl1pPr>
    <a:lvl2pPr marL="457008" algn="l" defTabSz="457008" rtl="0" eaLnBrk="1" latinLnBrk="0" hangingPunct="1">
      <a:defRPr sz="1200" kern="1200">
        <a:solidFill>
          <a:schemeClr val="tx1"/>
        </a:solidFill>
        <a:latin typeface="+mn-lt"/>
        <a:ea typeface="+mn-ea"/>
        <a:cs typeface="+mn-cs"/>
      </a:defRPr>
    </a:lvl2pPr>
    <a:lvl3pPr marL="914015" algn="l" defTabSz="457008" rtl="0" eaLnBrk="1" latinLnBrk="0" hangingPunct="1">
      <a:defRPr sz="1200" kern="1200">
        <a:solidFill>
          <a:schemeClr val="tx1"/>
        </a:solidFill>
        <a:latin typeface="+mn-lt"/>
        <a:ea typeface="+mn-ea"/>
        <a:cs typeface="+mn-cs"/>
      </a:defRPr>
    </a:lvl3pPr>
    <a:lvl4pPr marL="1371024" algn="l" defTabSz="457008" rtl="0" eaLnBrk="1" latinLnBrk="0" hangingPunct="1">
      <a:defRPr sz="1200" kern="1200">
        <a:solidFill>
          <a:schemeClr val="tx1"/>
        </a:solidFill>
        <a:latin typeface="+mn-lt"/>
        <a:ea typeface="+mn-ea"/>
        <a:cs typeface="+mn-cs"/>
      </a:defRPr>
    </a:lvl4pPr>
    <a:lvl5pPr marL="1828030" algn="l" defTabSz="457008" rtl="0" eaLnBrk="1" latinLnBrk="0" hangingPunct="1">
      <a:defRPr sz="1200" kern="1200">
        <a:solidFill>
          <a:schemeClr val="tx1"/>
        </a:solidFill>
        <a:latin typeface="+mn-lt"/>
        <a:ea typeface="+mn-ea"/>
        <a:cs typeface="+mn-cs"/>
      </a:defRPr>
    </a:lvl5pPr>
    <a:lvl6pPr marL="2285038" algn="l" defTabSz="457008" rtl="0" eaLnBrk="1" latinLnBrk="0" hangingPunct="1">
      <a:defRPr sz="1200" kern="1200">
        <a:solidFill>
          <a:schemeClr val="tx1"/>
        </a:solidFill>
        <a:latin typeface="+mn-lt"/>
        <a:ea typeface="+mn-ea"/>
        <a:cs typeface="+mn-cs"/>
      </a:defRPr>
    </a:lvl6pPr>
    <a:lvl7pPr marL="2742045" algn="l" defTabSz="457008" rtl="0" eaLnBrk="1" latinLnBrk="0" hangingPunct="1">
      <a:defRPr sz="1200" kern="1200">
        <a:solidFill>
          <a:schemeClr val="tx1"/>
        </a:solidFill>
        <a:latin typeface="+mn-lt"/>
        <a:ea typeface="+mn-ea"/>
        <a:cs typeface="+mn-cs"/>
      </a:defRPr>
    </a:lvl7pPr>
    <a:lvl8pPr marL="3199054" algn="l" defTabSz="457008" rtl="0" eaLnBrk="1" latinLnBrk="0" hangingPunct="1">
      <a:defRPr sz="1200" kern="1200">
        <a:solidFill>
          <a:schemeClr val="tx1"/>
        </a:solidFill>
        <a:latin typeface="+mn-lt"/>
        <a:ea typeface="+mn-ea"/>
        <a:cs typeface="+mn-cs"/>
      </a:defRPr>
    </a:lvl8pPr>
    <a:lvl9pPr marL="3656062" algn="l" defTabSz="4570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a:t>
            </a:fld>
            <a:endParaRPr lang="en-US" dirty="0"/>
          </a:p>
        </p:txBody>
      </p:sp>
    </p:spTree>
    <p:extLst>
      <p:ext uri="{BB962C8B-B14F-4D97-AF65-F5344CB8AC3E}">
        <p14:creationId xmlns:p14="http://schemas.microsoft.com/office/powerpoint/2010/main" xmlns="" val="50817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a:t>
            </a:fld>
            <a:endParaRPr lang="en-US" dirty="0"/>
          </a:p>
        </p:txBody>
      </p:sp>
    </p:spTree>
    <p:extLst>
      <p:ext uri="{BB962C8B-B14F-4D97-AF65-F5344CB8AC3E}">
        <p14:creationId xmlns:p14="http://schemas.microsoft.com/office/powerpoint/2010/main" xmlns="" val="250603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a:t>
            </a:fld>
            <a:endParaRPr lang="en-US" dirty="0"/>
          </a:p>
        </p:txBody>
      </p:sp>
    </p:spTree>
    <p:extLst>
      <p:ext uri="{BB962C8B-B14F-4D97-AF65-F5344CB8AC3E}">
        <p14:creationId xmlns:p14="http://schemas.microsoft.com/office/powerpoint/2010/main" xmlns="" val="4086629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a:t>
            </a:fld>
            <a:endParaRPr lang="en-US" dirty="0"/>
          </a:p>
        </p:txBody>
      </p:sp>
    </p:spTree>
    <p:extLst>
      <p:ext uri="{BB962C8B-B14F-4D97-AF65-F5344CB8AC3E}">
        <p14:creationId xmlns:p14="http://schemas.microsoft.com/office/powerpoint/2010/main" xmlns="" val="1060690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6</a:t>
            </a:fld>
            <a:endParaRPr lang="en-US" dirty="0"/>
          </a:p>
        </p:txBody>
      </p:sp>
    </p:spTree>
    <p:extLst>
      <p:ext uri="{BB962C8B-B14F-4D97-AF65-F5344CB8AC3E}">
        <p14:creationId xmlns:p14="http://schemas.microsoft.com/office/powerpoint/2010/main" xmlns="" val="1334420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7</a:t>
            </a:fld>
            <a:endParaRPr lang="en-US" dirty="0"/>
          </a:p>
        </p:txBody>
      </p:sp>
    </p:spTree>
    <p:extLst>
      <p:ext uri="{BB962C8B-B14F-4D97-AF65-F5344CB8AC3E}">
        <p14:creationId xmlns:p14="http://schemas.microsoft.com/office/powerpoint/2010/main" xmlns="" val="3375226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8</a:t>
            </a:fld>
            <a:endParaRPr lang="en-US" dirty="0"/>
          </a:p>
        </p:txBody>
      </p:sp>
    </p:spTree>
    <p:extLst>
      <p:ext uri="{BB962C8B-B14F-4D97-AF65-F5344CB8AC3E}">
        <p14:creationId xmlns:p14="http://schemas.microsoft.com/office/powerpoint/2010/main" xmlns="" val="52724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9</a:t>
            </a:fld>
            <a:endParaRPr lang="en-US" dirty="0"/>
          </a:p>
        </p:txBody>
      </p:sp>
    </p:spTree>
    <p:extLst>
      <p:ext uri="{BB962C8B-B14F-4D97-AF65-F5344CB8AC3E}">
        <p14:creationId xmlns:p14="http://schemas.microsoft.com/office/powerpoint/2010/main" xmlns="" val="2474413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
        <p:nvSpPr>
          <p:cNvPr id="4" name="Title 3"/>
          <p:cNvSpPr>
            <a:spLocks noGrp="1"/>
          </p:cNvSpPr>
          <p:nvPr>
            <p:ph type="title"/>
          </p:nvPr>
        </p:nvSpPr>
        <p:spPr>
          <a:xfrm>
            <a:off x="495300" y="274638"/>
            <a:ext cx="8915400" cy="1143000"/>
          </a:xfrm>
          <a:prstGeom prst="rect">
            <a:avLst/>
          </a:prstGeom>
        </p:spPr>
        <p:txBody>
          <a:bodyPr/>
          <a:lstStyle/>
          <a:p>
            <a:r>
              <a:rPr lang="en-US"/>
              <a:t>Click to edit Master title style</a:t>
            </a:r>
          </a:p>
        </p:txBody>
      </p:sp>
    </p:spTree>
    <p:extLst>
      <p:ext uri="{BB962C8B-B14F-4D97-AF65-F5344CB8AC3E}">
        <p14:creationId xmlns="" xmlns:p14="http://schemas.microsoft.com/office/powerpoint/2010/main" val="370554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26231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59911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2004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 xmlns:p14="http://schemas.microsoft.com/office/powerpoint/2010/main" val="883207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68950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lored Background Option 7">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44926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 xmlns:p14="http://schemas.microsoft.com/office/powerpoint/2010/main" val="3291669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 xmlns:p14="http://schemas.microsoft.com/office/powerpoint/2010/main" val="200829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a:prstGeom prst="rect">
            <a:avLst/>
          </a:prstGeom>
        </p:spPr>
        <p:txBody>
          <a:bodyPr vert="horz" lIns="91401" tIns="45701" rIns="91401" bIns="45701"/>
          <a:lstStyle/>
          <a:p>
            <a:r>
              <a:rPr lang="en-US"/>
              <a:t>Click to edit Master title style</a:t>
            </a:r>
          </a:p>
        </p:txBody>
      </p:sp>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 xmlns:p14="http://schemas.microsoft.com/office/powerpoint/2010/main" val="370554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992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9922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 xmlns:p14="http://schemas.microsoft.com/office/powerpoint/2010/main" val="3412834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446259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826315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 xmlns:p14="http://schemas.microsoft.com/office/powerpoint/2010/main" val="560290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2891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4232851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39730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262312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599118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2004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 xmlns:p14="http://schemas.microsoft.com/office/powerpoint/2010/main" val="341283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 xmlns:p14="http://schemas.microsoft.com/office/powerpoint/2010/main" val="883207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sp>
        <p:nvSpPr>
          <p:cNvPr id="8" name="Footer Placeholder 4"/>
          <p:cNvSpPr txBox="1">
            <a:spLocks/>
          </p:cNvSpPr>
          <p:nvPr userDrawn="1"/>
        </p:nvSpPr>
        <p:spPr>
          <a:xfrm>
            <a:off x="271780" y="6651229"/>
            <a:ext cx="9246076" cy="182957"/>
          </a:xfrm>
          <a:prstGeom prst="rect">
            <a:avLst/>
          </a:prstGeom>
        </p:spPr>
        <p:txBody>
          <a:bodyPr vert="horz" lIns="74263" tIns="37132" rIns="74263" bIns="37132"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742637" rtl="0">
              <a:defRPr/>
            </a:pPr>
            <a:r>
              <a:rPr lang="en-US" sz="650" b="0" baseline="0" dirty="0">
                <a:solidFill>
                  <a:sysClr val="windowText" lastClr="000000">
                    <a:tint val="75000"/>
                  </a:sysClr>
                </a:solidFill>
                <a:latin typeface="Arial" panose="020B0604020202020204" pitchFamily="34" charset="0"/>
                <a:cs typeface="Arial" panose="020B0604020202020204" pitchFamily="34" charset="0"/>
              </a:rPr>
              <a:t>l </a:t>
            </a:r>
            <a:r>
              <a:rPr lang="en-US" sz="650" b="0" dirty="0">
                <a:solidFill>
                  <a:sysClr val="windowText" lastClr="000000">
                    <a:tint val="75000"/>
                  </a:sysClr>
                </a:solidFill>
                <a:latin typeface="Arial" panose="020B0604020202020204" pitchFamily="34" charset="0"/>
                <a:cs typeface="Arial" panose="020B0604020202020204" pitchFamily="34" charset="0"/>
              </a:rPr>
              <a:t>				</a:t>
            </a: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689504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 name="Group 21">
            <a:extLst>
              <a:ext uri="{FF2B5EF4-FFF2-40B4-BE49-F238E27FC236}">
                <a16:creationId xmlns=""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 xmlns:p14="http://schemas.microsoft.com/office/powerpoint/2010/main" val="3291669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 xmlns:p14="http://schemas.microsoft.com/office/powerpoint/2010/main" val="20082938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ed Background Option 3">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9ED866CD-0AF2-41B3-B5CF-B2A51ED41E6A}"/>
              </a:ext>
            </a:extLst>
          </p:cNvPr>
          <p:cNvSpPr/>
          <p:nvPr userDrawn="1"/>
        </p:nvSpPr>
        <p:spPr>
          <a:xfrm>
            <a:off x="0" y="0"/>
            <a:ext cx="9906000" cy="68580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7148" rIns="0" bIns="37148" numCol="1" spcCol="0" rtlCol="0" fromWordArt="0" anchor="ctr" anchorCtr="0" forceAA="0" compatLnSpc="1">
            <a:prstTxWarp prst="textNoShape">
              <a:avLst/>
            </a:prstTxWarp>
            <a:noAutofit/>
          </a:bodyPr>
          <a:lstStyle/>
          <a:p>
            <a:pPr algn="ctr"/>
            <a:endParaRPr lang="en-US" sz="900" dirty="0">
              <a:solidFill>
                <a:schemeClr val="tx2">
                  <a:lumMod val="50000"/>
                </a:schemeClr>
              </a:solidFill>
              <a:latin typeface="Arial" panose="020B0604020202020204" pitchFamily="34" charset="0"/>
              <a:cs typeface="Arial" panose="020B0604020202020204" pitchFamily="34" charset="0"/>
            </a:endParaRPr>
          </a:p>
        </p:txBody>
      </p:sp>
      <p:sp>
        <p:nvSpPr>
          <p:cNvPr id="14" name="Content Placeholder 6">
            <a:extLst>
              <a:ext uri="{FF2B5EF4-FFF2-40B4-BE49-F238E27FC236}">
                <a16:creationId xmlns="" xmlns:a16="http://schemas.microsoft.com/office/drawing/2014/main" id="{5491C8A6-61AB-4F41-B5AD-31625B2A3DA6}"/>
              </a:ext>
            </a:extLst>
          </p:cNvPr>
          <p:cNvSpPr>
            <a:spLocks noGrp="1"/>
          </p:cNvSpPr>
          <p:nvPr>
            <p:ph sz="quarter" idx="11"/>
          </p:nvPr>
        </p:nvSpPr>
        <p:spPr>
          <a:xfrm>
            <a:off x="276225"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6">
            <a:extLst>
              <a:ext uri="{FF2B5EF4-FFF2-40B4-BE49-F238E27FC236}">
                <a16:creationId xmlns="" xmlns:a16="http://schemas.microsoft.com/office/drawing/2014/main" id="{51EDE1A3-2BC1-4B23-AF76-1CE1403F94B3}"/>
              </a:ext>
            </a:extLst>
          </p:cNvPr>
          <p:cNvSpPr>
            <a:spLocks noGrp="1"/>
          </p:cNvSpPr>
          <p:nvPr>
            <p:ph sz="quarter" idx="12"/>
          </p:nvPr>
        </p:nvSpPr>
        <p:spPr>
          <a:xfrm>
            <a:off x="3452812"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6">
            <a:extLst>
              <a:ext uri="{FF2B5EF4-FFF2-40B4-BE49-F238E27FC236}">
                <a16:creationId xmlns="" xmlns:a16="http://schemas.microsoft.com/office/drawing/2014/main" id="{5DD3C274-9651-477E-9DD5-B75D697602D8}"/>
              </a:ext>
            </a:extLst>
          </p:cNvPr>
          <p:cNvSpPr>
            <a:spLocks noGrp="1"/>
          </p:cNvSpPr>
          <p:nvPr>
            <p:ph sz="quarter" idx="13"/>
          </p:nvPr>
        </p:nvSpPr>
        <p:spPr>
          <a:xfrm>
            <a:off x="6629400"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28093682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BF44DC-5495-4EAB-A18F-AA95B242988D}"/>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2EF2BEA-551F-4EFE-B9B8-6053A42CE78D}"/>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A9385E15-3316-49A3-A214-1EB8CC584F5A}"/>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EF9E69FB-0311-4ECA-B427-5F79566ED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B079E9D-5E17-42E3-9258-17CC7BFE227B}"/>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14069632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549EC3-233B-4CD2-AA8E-99AFDC129D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A55C49E-72BE-41EB-9997-2CCC98756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013BEEF-8EAD-4014-9E1C-C067F71AB6A3}"/>
              </a:ext>
            </a:extLst>
          </p:cNvPr>
          <p:cNvSpPr>
            <a:spLocks noGrp="1"/>
          </p:cNvSpPr>
          <p:nvPr>
            <p:ph type="dt" sz="half" idx="10"/>
          </p:nvPr>
        </p:nvSpPr>
        <p:spPr>
          <a:xfrm>
            <a:off x="381000" y="6477000"/>
            <a:ext cx="2528888" cy="244475"/>
          </a:xfrm>
        </p:spPr>
        <p:txBody>
          <a:bodyPr/>
          <a:lstStyle>
            <a:lvl1pPr>
              <a:defRPr b="1">
                <a:solidFill>
                  <a:schemeClr val="tx1"/>
                </a:solidFill>
              </a:defRPr>
            </a:lvl1pPr>
          </a:lstStyle>
          <a:p>
            <a:r>
              <a:rPr lang="en-IN" dirty="0"/>
              <a:t>www.anubhavtrainings.com</a:t>
            </a:r>
          </a:p>
        </p:txBody>
      </p:sp>
      <p:sp>
        <p:nvSpPr>
          <p:cNvPr id="5" name="Footer Placeholder 4">
            <a:extLst>
              <a:ext uri="{FF2B5EF4-FFF2-40B4-BE49-F238E27FC236}">
                <a16:creationId xmlns="" xmlns:a16="http://schemas.microsoft.com/office/drawing/2014/main" id="{ABD54143-A1EE-4E85-BF42-0C6D380226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7A8F7CC-353D-4130-921B-DAB880888689}"/>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669720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6192C4-3A0E-42C7-823D-7296447B5B8F}"/>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31DA7ED-5F1F-43C7-9584-5A5960DEB0E7}"/>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F897712-0C3D-4443-BA87-6B59BD20E24C}"/>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4F3604D0-AFC8-411B-9CE0-DF1C940FF7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630D691D-ABE9-4EBE-AAC8-A26204EEAD8D}"/>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3051221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3C550-BC1C-49B5-A88D-E37F5751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CCA33C4-21F3-46B0-82B5-F2EE49FF0E68}"/>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AE4D9961-7E22-4AFF-BE17-51A5C162C5C3}"/>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81E69B45-83BC-4CCD-9613-934FDB97B72A}"/>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6" name="Footer Placeholder 5">
            <a:extLst>
              <a:ext uri="{FF2B5EF4-FFF2-40B4-BE49-F238E27FC236}">
                <a16:creationId xmlns="" xmlns:a16="http://schemas.microsoft.com/office/drawing/2014/main" id="{9C648AB5-9E80-4C02-A5C5-D7C2EA767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97B5DA9B-178E-40C1-B9C2-BDC0C9C0622E}"/>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955082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4ADBCE-709E-4696-8EA5-2AC318F34D38}"/>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64FF408-DFB0-47B8-9D6F-79B4DDED4BA8}"/>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E00860B-71FB-4C9F-8D9E-6933A31D84C8}"/>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B440D772-E85C-4FAE-98B1-BDA1EC40EC44}"/>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37F2B23-4683-456D-B1C2-73BA6B714718}"/>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F66730C6-47EC-4772-A9A5-1DFD9C5ED494}"/>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8" name="Footer Placeholder 7">
            <a:extLst>
              <a:ext uri="{FF2B5EF4-FFF2-40B4-BE49-F238E27FC236}">
                <a16:creationId xmlns="" xmlns:a16="http://schemas.microsoft.com/office/drawing/2014/main" id="{1ADF18C5-49C6-43E0-92C1-10C90BD614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2C587BDF-2810-4A21-ADAB-FC0D86E70D7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315665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446259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632BF8-008A-4EC6-92E1-C20CE4FFF1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A6B533B-16D4-4444-953E-FE43B65ADF58}"/>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4" name="Footer Placeholder 3">
            <a:extLst>
              <a:ext uri="{FF2B5EF4-FFF2-40B4-BE49-F238E27FC236}">
                <a16:creationId xmlns="" xmlns:a16="http://schemas.microsoft.com/office/drawing/2014/main" id="{5B67BE01-7877-482F-BBF1-E1EEB9A0548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1A324153-BD5A-4FCF-AAB8-BF6DF3CB0DA5}"/>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3225250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BFA77F2-0D69-451A-9443-7BFF30B04136}"/>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3" name="Footer Placeholder 2">
            <a:extLst>
              <a:ext uri="{FF2B5EF4-FFF2-40B4-BE49-F238E27FC236}">
                <a16:creationId xmlns="" xmlns:a16="http://schemas.microsoft.com/office/drawing/2014/main" id="{5B983E5C-CE07-4F1C-BF91-B769F7AC63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E0BB241F-09C9-436F-BB8D-7502F866312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6415982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912717-EA1D-426A-9ED1-DCBA54B9AE28}"/>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5BA1568-2AF2-467F-A83E-D98D443991A9}"/>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24EE153-C384-46F5-BBD0-734695E55886}"/>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95E3D3A-E413-412F-B72B-A710C4234045}"/>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6" name="Footer Placeholder 5">
            <a:extLst>
              <a:ext uri="{FF2B5EF4-FFF2-40B4-BE49-F238E27FC236}">
                <a16:creationId xmlns="" xmlns:a16="http://schemas.microsoft.com/office/drawing/2014/main" id="{4CA2EBF5-1AB8-4F6B-BA53-B7AB6477B4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3275E1F-57CC-46CB-9DD3-4871E40C040F}"/>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394716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1441F6-F2D0-474D-926D-4E25C7D2397B}"/>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A8F29C9-B809-4CC1-98EC-1301DC944DE4}"/>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BDACE7AB-2537-4499-BA2C-826A7E182920}"/>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E87D1A2-669E-4A0D-8A8B-2982CBC3624D}"/>
              </a:ext>
            </a:extLst>
          </p:cNvPr>
          <p:cNvSpPr>
            <a:spLocks noGrp="1"/>
          </p:cNvSpPr>
          <p:nvPr>
            <p:ph type="dt" sz="half" idx="10"/>
          </p:nvPr>
        </p:nvSpPr>
        <p:spPr>
          <a:xfrm>
            <a:off x="681038" y="6356350"/>
            <a:ext cx="2228850" cy="365125"/>
          </a:xfrm>
        </p:spPr>
        <p:txBody>
          <a:bodyPr/>
          <a:lstStyle>
            <a:lvl1pPr>
              <a:defRPr b="1">
                <a:solidFill>
                  <a:schemeClr val="tx1"/>
                </a:solidFill>
              </a:defRPr>
            </a:lvl1pPr>
          </a:lstStyle>
          <a:p>
            <a:r>
              <a:rPr lang="en-IN" dirty="0"/>
              <a:t>www.anubhavtrainings.com</a:t>
            </a:r>
          </a:p>
        </p:txBody>
      </p:sp>
      <p:sp>
        <p:nvSpPr>
          <p:cNvPr id="6" name="Footer Placeholder 5">
            <a:extLst>
              <a:ext uri="{FF2B5EF4-FFF2-40B4-BE49-F238E27FC236}">
                <a16:creationId xmlns="" xmlns:a16="http://schemas.microsoft.com/office/drawing/2014/main" id="{3228F5CD-3A49-4A76-BA8B-725F702EA9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0863AA6-EF7D-46F6-A7EA-DC6DA6B96966}"/>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1274919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8967A2-77EE-470E-9C21-C9DB0B61FB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BE7214C8-90AB-428D-8259-B486EF77C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184C657-5D24-4910-A999-CCDE2B68C9FA}"/>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80006F2A-788C-48E4-86CD-839F9AB291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3EC63DF-F73C-4117-972E-35565B643C9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15782181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DA0A597-D8F2-47D5-91A0-CF40655FF583}"/>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BB2A7C2-42A9-4D00-A59B-0F67508F2ACB}"/>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68557BE-0F5F-4ACB-859F-382CCE1BEEF7}"/>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CA6BECC3-060B-4CF3-B554-7BE54BFDC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F0B5831-7ADF-4AEB-84E1-C25F13259EB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2613663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89DD4D-1A61-4A7C-8037-F769A1FE8894}"/>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758DD757-E32C-4E88-A849-5A3C0210656F}"/>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E51CC5D3-7F16-4191-8265-18759E625BD7}"/>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E35A7FD2-48BE-4FBB-A431-929A0115D2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B203C95-AA4F-4F00-9103-A092403AEE7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13262307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5AA802-6819-4CB8-9431-40AFC103B2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A8B4A73-FC39-4913-AA4A-45747ECA3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5C01F94-A63A-49B2-8C02-F2C9AA546193}"/>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F5349215-3994-4C59-8944-EE69933A43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1AB6B89-961A-487F-9EFD-CFD3FDBAB38C}"/>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1977593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1B66C0-D628-43E5-82A1-1F8954113B48}"/>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18D42A4-B318-4DD0-BFAE-15C24A45DF42}"/>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79E6DA8-BC3F-497C-8BDE-DEC1E633987F}"/>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8B029136-3BD4-42C2-A853-8E9F75D8CE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D7945C4-11B7-4B47-8513-85E7E2C0E9C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684655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562B55-25FA-43E0-8350-2A55D7751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CB58C873-E345-4007-9854-350A1A7BF329}"/>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EF06D5AC-E90A-4B62-97C9-FC170F524EA4}"/>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D5D7E446-8DB3-48DA-B81B-5F9B1D6C9569}"/>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6" name="Footer Placeholder 5">
            <a:extLst>
              <a:ext uri="{FF2B5EF4-FFF2-40B4-BE49-F238E27FC236}">
                <a16:creationId xmlns="" xmlns:a16="http://schemas.microsoft.com/office/drawing/2014/main" id="{430177C6-8155-4836-9CA1-9264DF0E75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22819C6-B1EA-4F79-A38E-D0D3FAAB3AE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417366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826315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E32F4B-5B49-4464-B34B-08D5D37E360C}"/>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95C1EA5-5CB6-45E0-AA8D-B8065F2965DE}"/>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C6A3A1E-4538-4A2B-A367-477B31BCE47B}"/>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1B92F184-FB54-4602-87E9-1725CC00AF95}"/>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F2AD064-A474-4C64-860C-E14863778944}"/>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480F2254-E8BB-4549-AF73-1D277B23FA66}"/>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8" name="Footer Placeholder 7">
            <a:extLst>
              <a:ext uri="{FF2B5EF4-FFF2-40B4-BE49-F238E27FC236}">
                <a16:creationId xmlns="" xmlns:a16="http://schemas.microsoft.com/office/drawing/2014/main" id="{309F5F29-0F6D-4000-9906-BAAE427563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47790C4C-C7F3-4FE2-B770-D9A5FEEA672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39056039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22C608-B289-4E93-B83F-F8D5ECFA4B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8B6BD25A-0D4D-4982-8F94-1B80677AF61D}"/>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4" name="Footer Placeholder 3">
            <a:extLst>
              <a:ext uri="{FF2B5EF4-FFF2-40B4-BE49-F238E27FC236}">
                <a16:creationId xmlns="" xmlns:a16="http://schemas.microsoft.com/office/drawing/2014/main" id="{1F2FC99E-9316-436E-9CE0-B1CFAD5FC0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6464C2A-AC77-42EC-8083-D47E001E283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160264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8BBE206-404C-4198-9277-91BC7E3F2C21}"/>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3" name="Footer Placeholder 2">
            <a:extLst>
              <a:ext uri="{FF2B5EF4-FFF2-40B4-BE49-F238E27FC236}">
                <a16:creationId xmlns="" xmlns:a16="http://schemas.microsoft.com/office/drawing/2014/main" id="{5065346A-8B17-45D3-A7AE-A66A7A3E3A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46E36060-2753-4DE6-9E05-9B812192D8D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3856185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11D75B-5F40-4A6B-9B83-2B589A990437}"/>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99B1D27-CE84-4F72-8EE0-9D56BB78A37F}"/>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F504CAB4-F546-4438-8E2B-36B628BD2C52}"/>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761C78-C532-474E-BE07-1C78B6C11ADF}"/>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6" name="Footer Placeholder 5">
            <a:extLst>
              <a:ext uri="{FF2B5EF4-FFF2-40B4-BE49-F238E27FC236}">
                <a16:creationId xmlns="" xmlns:a16="http://schemas.microsoft.com/office/drawing/2014/main" id="{AD13E29B-FC55-4A80-A39C-4E1617C0E2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BF2D8F7-0A5B-4F2A-BC39-1633176112A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2933964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9AA593-64CC-4C08-91FF-2369194FBBE9}"/>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AEB775FD-B3A0-4B1C-8490-CF91C3336172}"/>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753E2FE8-43AB-49BD-9F87-BCC98819240A}"/>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832A92D-7D0D-4793-9879-A350564412EA}"/>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6" name="Footer Placeholder 5">
            <a:extLst>
              <a:ext uri="{FF2B5EF4-FFF2-40B4-BE49-F238E27FC236}">
                <a16:creationId xmlns="" xmlns:a16="http://schemas.microsoft.com/office/drawing/2014/main" id="{9A964293-E8B6-4F52-BDBE-C1EB1D3048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4611F21-9C1A-4FE9-A6C0-085708DD9EE5}"/>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5585202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634882-B3C9-468F-9487-1DF88C029E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DBC8114-8E49-4973-972A-C501668E3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F0722D5-AC01-40DB-AEF3-BBC0B003B8CC}"/>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53BBB513-074D-4315-8A28-567BBBF14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68B2AF2-F236-40AD-8D69-EEA60E37012E}"/>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433004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5D0CC2B-BDAC-4984-9B21-605D75FE0389}"/>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9DC1AD4-5B97-49F2-B8DE-8333510D7386}"/>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18DCEDC-B0DC-4298-8D0D-580B6E6842B0}"/>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98AEFB79-1889-4BAE-A2D0-ACC59B666D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934E8E7-96B0-46E3-8AC8-84E2F4BD3083}"/>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911588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 xmlns:p14="http://schemas.microsoft.com/office/powerpoint/2010/main" val="56029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289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423285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3973088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228600" y="6323111"/>
            <a:ext cx="2805704" cy="307777"/>
          </a:xfrm>
          <a:prstGeom prst="rect">
            <a:avLst/>
          </a:prstGeom>
        </p:spPr>
        <p:txBody>
          <a:bodyPr wrap="square">
            <a:spAutoFit/>
          </a:bodyPr>
          <a:lstStyle/>
          <a:p>
            <a:r>
              <a:rPr lang="en-IN" sz="1400" b="1" dirty="0"/>
              <a:t>www.anubhavtrainings.com</a:t>
            </a:r>
          </a:p>
        </p:txBody>
      </p:sp>
      <p:pic>
        <p:nvPicPr>
          <p:cNvPr id="4" name="Picture 3">
            <a:extLst>
              <a:ext uri="{FF2B5EF4-FFF2-40B4-BE49-F238E27FC236}">
                <a16:creationId xmlns="" xmlns:a16="http://schemas.microsoft.com/office/drawing/2014/main" id="{B632F133-AC7B-4BFC-9A60-F9C1BF83B8C7}"/>
              </a:ext>
            </a:extLst>
          </p:cNvPr>
          <p:cNvPicPr>
            <a:picLocks noChangeAspect="1"/>
          </p:cNvPicPr>
          <p:nvPr userDrawn="1"/>
        </p:nvPicPr>
        <p:blipFill>
          <a:blip r:embed="rId19" cstate="print">
            <a:extLst>
              <a:ext uri="{28A0092B-C50C-407E-A947-70E740481C1C}">
                <a14:useLocalDpi xmlns="" xmlns:a14="http://schemas.microsoft.com/office/drawing/2010/main" val="0"/>
              </a:ext>
            </a:extLst>
          </a:blip>
          <a:stretch>
            <a:fillRect/>
          </a:stretch>
        </p:blipFill>
        <p:spPr>
          <a:xfrm>
            <a:off x="8915400" y="152400"/>
            <a:ext cx="540040" cy="533400"/>
          </a:xfrm>
          <a:prstGeom prst="rect">
            <a:avLst/>
          </a:prstGeom>
        </p:spPr>
      </p:pic>
    </p:spTree>
    <p:extLst>
      <p:ext uri="{BB962C8B-B14F-4D97-AF65-F5344CB8AC3E}">
        <p14:creationId xmlns=""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827"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tsv1 (1).png"/>
          <p:cNvPicPr>
            <a:picLocks noChangeAspect="1"/>
          </p:cNvPicPr>
          <p:nvPr userDrawn="1"/>
        </p:nvPicPr>
        <p:blipFill>
          <a:blip r:embed="rId19"/>
          <a:stretch>
            <a:fillRect/>
          </a:stretch>
        </p:blipFill>
        <p:spPr>
          <a:xfrm>
            <a:off x="9144000" y="152400"/>
            <a:ext cx="609600" cy="685800"/>
          </a:xfrm>
          <a:prstGeom prst="rect">
            <a:avLst/>
          </a:prstGeom>
        </p:spPr>
      </p:pic>
      <p:sp>
        <p:nvSpPr>
          <p:cNvPr id="4" name="Rectangle 3"/>
          <p:cNvSpPr/>
          <p:nvPr userDrawn="1"/>
        </p:nvSpPr>
        <p:spPr>
          <a:xfrm>
            <a:off x="228600" y="6356866"/>
            <a:ext cx="2805704" cy="369332"/>
          </a:xfrm>
          <a:prstGeom prst="rect">
            <a:avLst/>
          </a:prstGeom>
        </p:spPr>
        <p:txBody>
          <a:bodyPr wrap="none">
            <a:spAutoFit/>
          </a:bodyPr>
          <a:lstStyle/>
          <a:p>
            <a:r>
              <a:rPr lang="en-IN" dirty="0" smtClean="0"/>
              <a:t>www.anubhavtrainings.com</a:t>
            </a:r>
            <a:endParaRPr lang="en-IN" dirty="0"/>
          </a:p>
        </p:txBody>
      </p:sp>
    </p:spTree>
    <p:extLst>
      <p:ext uri="{BB962C8B-B14F-4D97-AF65-F5344CB8AC3E}">
        <p14:creationId xmlns=""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749E7F9-D1B1-46EE-9F0E-AF74F6FCEE23}"/>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4D7CF9E-D3A0-4C9E-8EA5-93AC02F03ED4}"/>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D69A61A-AB38-47E5-A4AC-E4E5AB0F3050}"/>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0BF9A303-3D63-462A-A45D-9998DB53CA45}"/>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5BF31967-E732-4F7B-B6B9-B5E3D0BB4470}"/>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33828311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76F693B-2B80-467F-AE7E-55B46D9AEEE9}"/>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15BFCCC-CF57-4595-98DF-93D81E768771}"/>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9AC82F1-E9BB-44CB-868F-5CE4A97A0EB6}"/>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9FA7C78C-EF38-4469-8A5D-218C8A279DD3}"/>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0D4617A6-99C0-41FB-BDFB-FB20532BCCAA}"/>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49400342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https://anubhavtrainings.com/" TargetMode="External"/><Relationship Id="rId3" Type="http://schemas.openxmlformats.org/officeDocument/2006/relationships/image" Target="../media/image11.tiff"/><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16.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6.jpeg"/><Relationship Id="rId7" Type="http://schemas.openxmlformats.org/officeDocument/2006/relationships/image" Target="../media/image18.jpe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6.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7.jpe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p:nvPr/>
        </p:nvSpPr>
        <p:spPr>
          <a:xfrm>
            <a:off x="0" y="0"/>
            <a:ext cx="9906000" cy="65532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 xmlns:a14="http://schemas.microsoft.com/office/drawing/2010/main">
                    <a14:imgLayer r:embed="rId3">
                      <a14:imgEffect>
                        <a14:brightnessContrast bright="-70000"/>
                      </a14:imgEffect>
                    </a14:imgLayer>
                  </a14:imgProps>
                </a:ext>
                <a:ext uri="{28A0092B-C50C-407E-A947-70E740481C1C}">
                  <a14:useLocalDpi xmlns=""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spcBef>
                <a:spcPts val="0"/>
              </a:spcBef>
              <a:spcAft>
                <a:spcPts val="0"/>
              </a:spcAft>
            </a:pPr>
            <a:endParaRPr lang="en-US" sz="1600" dirty="0">
              <a:effectLst/>
            </a:endParaRPr>
          </a:p>
        </p:txBody>
      </p:sp>
      <p:sp>
        <p:nvSpPr>
          <p:cNvPr id="3" name="TextBox 2"/>
          <p:cNvSpPr txBox="1"/>
          <p:nvPr/>
        </p:nvSpPr>
        <p:spPr>
          <a:xfrm>
            <a:off x="123864" y="1968432"/>
            <a:ext cx="5386387" cy="542456"/>
          </a:xfrm>
          <a:prstGeom prst="rect">
            <a:avLst/>
          </a:prstGeom>
          <a:noFill/>
        </p:spPr>
        <p:txBody>
          <a:bodyPr wrap="square" rtlCol="0">
            <a:spAutoFit/>
          </a:bodyPr>
          <a:lstStyle/>
          <a:p>
            <a:r>
              <a:rPr lang="en-US" sz="2925" spc="-122" dirty="0">
                <a:solidFill>
                  <a:schemeClr val="bg1"/>
                </a:solidFill>
              </a:rPr>
              <a:t>Neeraj Gupta</a:t>
            </a:r>
          </a:p>
        </p:txBody>
      </p:sp>
      <p:pic>
        <p:nvPicPr>
          <p:cNvPr id="4" name="Picture 3">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391789" y="4719469"/>
            <a:ext cx="1514212" cy="1495594"/>
          </a:xfrm>
          <a:prstGeom prst="rect">
            <a:avLst/>
          </a:prstGeom>
        </p:spPr>
      </p:pic>
      <p:sp>
        <p:nvSpPr>
          <p:cNvPr id="5" name="TextBox 4">
            <a:extLst>
              <a:ext uri="{FF2B5EF4-FFF2-40B4-BE49-F238E27FC236}">
                <a16:creationId xmlns="" xmlns:a16="http://schemas.microsoft.com/office/drawing/2014/main" id="{029AD5CA-C2E2-40A6-8CE6-90DA460ACF0D}"/>
              </a:ext>
            </a:extLst>
          </p:cNvPr>
          <p:cNvSpPr txBox="1"/>
          <p:nvPr/>
        </p:nvSpPr>
        <p:spPr>
          <a:xfrm>
            <a:off x="99703" y="768103"/>
            <a:ext cx="8407482" cy="1200329"/>
          </a:xfrm>
          <a:prstGeom prst="rect">
            <a:avLst/>
          </a:prstGeom>
          <a:noFill/>
        </p:spPr>
        <p:txBody>
          <a:bodyPr wrap="square" rtlCol="0">
            <a:spAutoFit/>
          </a:bodyPr>
          <a:lstStyle/>
          <a:p>
            <a:pPr lvl="0"/>
            <a:r>
              <a:rPr lang="en-US" sz="4000" b="1" dirty="0">
                <a:solidFill>
                  <a:srgbClr val="FFC000"/>
                </a:solidFill>
                <a:latin typeface="Arial" panose="020B0604020202020204" pitchFamily="34" charset="0"/>
                <a:cs typeface="Arial" panose="020B0604020202020204" pitchFamily="34" charset="0"/>
              </a:rPr>
              <a:t>SAP S/4HANA Training </a:t>
            </a:r>
          </a:p>
          <a:p>
            <a:pPr lvl="0"/>
            <a:r>
              <a:rPr lang="en-US" sz="3200" dirty="0">
                <a:solidFill>
                  <a:srgbClr val="00B0F0"/>
                </a:solidFill>
                <a:latin typeface="Arial" panose="020B0604020202020204" pitchFamily="34" charset="0"/>
                <a:cs typeface="Arial" panose="020B0604020202020204" pitchFamily="34" charset="0"/>
              </a:rPr>
              <a:t>MASTER DATA GOVERNANCE (SAP MDG)</a:t>
            </a:r>
            <a:endParaRPr lang="en-US" sz="4000" dirty="0">
              <a:solidFill>
                <a:srgbClr val="00B0F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053ED572-8ED0-A520-1D6D-CCAABE91BE1E}"/>
              </a:ext>
            </a:extLst>
          </p:cNvPr>
          <p:cNvSpPr txBox="1"/>
          <p:nvPr/>
        </p:nvSpPr>
        <p:spPr>
          <a:xfrm>
            <a:off x="127580" y="2754572"/>
            <a:ext cx="7340019" cy="2062103"/>
          </a:xfrm>
          <a:prstGeom prst="rect">
            <a:avLst/>
          </a:prstGeom>
          <a:noFill/>
        </p:spPr>
        <p:txBody>
          <a:bodyPr wrap="square">
            <a:spAutoFit/>
          </a:bodyPr>
          <a:lstStyle/>
          <a:p>
            <a:r>
              <a:rPr lang="en-US" sz="3200" b="1" kern="1200" dirty="0">
                <a:solidFill>
                  <a:srgbClr val="FFFFFF"/>
                </a:solidFill>
                <a:effectLst/>
                <a:latin typeface="Arial" panose="020B0604020202020204" pitchFamily="34" charset="0"/>
                <a:ea typeface="+mn-ea"/>
                <a:cs typeface="Arial" panose="020B0604020202020204" pitchFamily="34" charset="0"/>
              </a:rPr>
              <a:t>Session </a:t>
            </a:r>
            <a:r>
              <a:rPr lang="en-US" sz="3200" b="1" kern="1200" dirty="0" smtClean="0">
                <a:solidFill>
                  <a:srgbClr val="FFFFFF"/>
                </a:solidFill>
                <a:effectLst/>
                <a:latin typeface="Arial" panose="020B0604020202020204" pitchFamily="34" charset="0"/>
                <a:ea typeface="+mn-ea"/>
                <a:cs typeface="Arial" panose="020B0604020202020204" pitchFamily="34" charset="0"/>
              </a:rPr>
              <a:t>09</a:t>
            </a:r>
          </a:p>
          <a:p>
            <a:r>
              <a:rPr lang="en-US" sz="3200" b="1" dirty="0" smtClean="0">
                <a:solidFill>
                  <a:srgbClr val="FFC000"/>
                </a:solidFill>
                <a:latin typeface="Arial" panose="020B0604020202020204" pitchFamily="34" charset="0"/>
                <a:cs typeface="Arial" panose="020B0604020202020204" pitchFamily="34" charset="0"/>
              </a:rPr>
              <a:t>SAP </a:t>
            </a:r>
            <a:r>
              <a:rPr lang="en-US" sz="3200" b="1" dirty="0" smtClean="0">
                <a:solidFill>
                  <a:srgbClr val="FFC000"/>
                </a:solidFill>
                <a:latin typeface="Arial" panose="020B0604020202020204" pitchFamily="34" charset="0"/>
                <a:cs typeface="Arial" panose="020B0604020202020204" pitchFamily="34" charset="0"/>
              </a:rPr>
              <a:t>MDG – Field Properties</a:t>
            </a:r>
            <a:endParaRPr lang="id-ID" sz="3200" b="1" dirty="0" smtClean="0">
              <a:solidFill>
                <a:srgbClr val="FFC000"/>
              </a:solidFill>
              <a:latin typeface="Arial" panose="020B0604020202020204" pitchFamily="34" charset="0"/>
              <a:cs typeface="Arial" panose="020B0604020202020204" pitchFamily="34" charset="0"/>
            </a:endParaRPr>
          </a:p>
          <a:p>
            <a:endParaRPr lang="id-ID" sz="3200" b="1" dirty="0" smtClean="0">
              <a:solidFill>
                <a:srgbClr val="FFC000"/>
              </a:solidFill>
              <a:latin typeface="Arial" panose="020B0604020202020204" pitchFamily="34" charset="0"/>
              <a:cs typeface="Arial" panose="020B0604020202020204" pitchFamily="34" charset="0"/>
            </a:endParaRPr>
          </a:p>
          <a:p>
            <a:pPr marL="0" algn="l" rtl="0" eaLnBrk="1" latinLnBrk="0" hangingPunct="1">
              <a:spcBef>
                <a:spcPts val="0"/>
              </a:spcBef>
              <a:spcAft>
                <a:spcPts val="0"/>
              </a:spcAft>
            </a:pPr>
            <a:endParaRPr lang="en-US" sz="3200" b="1" kern="1200" dirty="0">
              <a:solidFill>
                <a:srgbClr val="FFFFFF"/>
              </a:solidFill>
              <a:effectLst/>
              <a:latin typeface="Arial" panose="020B0604020202020204" pitchFamily="34" charset="0"/>
              <a:ea typeface="+mn-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 xmlns:a16="http://schemas.microsoft.com/office/drawing/2014/main" id="{F07FC580-E2AB-4C55-8C95-D5E077A1D127}"/>
              </a:ext>
            </a:extLst>
          </p:cNvPr>
          <p:cNvSpPr txBox="1">
            <a:spLocks/>
          </p:cNvSpPr>
          <p:nvPr/>
        </p:nvSpPr>
        <p:spPr>
          <a:xfrm>
            <a:off x="212683" y="796208"/>
            <a:ext cx="9174757" cy="5777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575" b="1" dirty="0"/>
          </a:p>
        </p:txBody>
      </p:sp>
      <p:pic>
        <p:nvPicPr>
          <p:cNvPr id="4" name="Picture 3">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246801" y="700790"/>
            <a:ext cx="582318" cy="575158"/>
          </a:xfrm>
          <a:prstGeom prst="rect">
            <a:avLst/>
          </a:prstGeom>
        </p:spPr>
      </p:pic>
      <p:pic>
        <p:nvPicPr>
          <p:cNvPr id="5" name="Picture 4">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642938"/>
            <a:ext cx="9906000" cy="5572125"/>
          </a:xfrm>
          <a:prstGeom prst="rect">
            <a:avLst/>
          </a:prstGeom>
        </p:spPr>
      </p:pic>
      <p:sp>
        <p:nvSpPr>
          <p:cNvPr id="6" name="Rounded Rectangle 5">
            <a:extLst>
              <a:ext uri="{FF2B5EF4-FFF2-40B4-BE49-F238E27FC236}">
                <a16:creationId xmlns="" xmlns:a16="http://schemas.microsoft.com/office/drawing/2014/main" id="{2FF912B5-CB91-984A-A326-06D0A1B895C3}"/>
              </a:ext>
            </a:extLst>
          </p:cNvPr>
          <p:cNvSpPr/>
          <p:nvPr/>
        </p:nvSpPr>
        <p:spPr>
          <a:xfrm>
            <a:off x="-1962" y="640978"/>
            <a:ext cx="9906001" cy="5572125"/>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dirty="0">
              <a:solidFill>
                <a:srgbClr val="0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FD415253-65BB-C843-B5D8-DB41A0DCD078}"/>
              </a:ext>
            </a:extLst>
          </p:cNvPr>
          <p:cNvSpPr/>
          <p:nvPr/>
        </p:nvSpPr>
        <p:spPr>
          <a:xfrm>
            <a:off x="2611971" y="3089448"/>
            <a:ext cx="4678140" cy="692497"/>
          </a:xfrm>
          <a:prstGeom prst="rect">
            <a:avLst/>
          </a:prstGeom>
        </p:spPr>
        <p:txBody>
          <a:bodyPr wrap="none">
            <a:spAutoFit/>
          </a:bodyPr>
          <a:lstStyle/>
          <a:p>
            <a:pPr algn="ctr" defTabSz="742950">
              <a:defRPr/>
            </a:pPr>
            <a:r>
              <a:rPr lang="en-IN" sz="3900" b="1" spc="81" dirty="0">
                <a:solidFill>
                  <a:srgbClr val="FFFFFF"/>
                </a:solidFill>
                <a:latin typeface="Arial" panose="020B0604020202020204" pitchFamily="34" charset="0"/>
                <a:cs typeface="Arial" panose="020B0604020202020204" pitchFamily="34" charset="0"/>
              </a:rPr>
              <a:t>End of Session </a:t>
            </a:r>
            <a:r>
              <a:rPr lang="en-IN" sz="3900" b="1" spc="81" dirty="0" smtClean="0">
                <a:solidFill>
                  <a:srgbClr val="FFFFFF"/>
                </a:solidFill>
                <a:latin typeface="Arial" panose="020B0604020202020204" pitchFamily="34" charset="0"/>
                <a:cs typeface="Arial" panose="020B0604020202020204" pitchFamily="34" charset="0"/>
              </a:rPr>
              <a:t>09</a:t>
            </a:r>
            <a:endParaRPr lang="en-IN" sz="3900" b="1" spc="81"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1" b="22246"/>
          <a:stretch/>
        </p:blipFill>
        <p:spPr bwMode="auto">
          <a:xfrm>
            <a:off x="1501840" y="1170203"/>
            <a:ext cx="6174599" cy="480096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94C3DB2-D47E-4B94-804B-87AF1FDEF86E}"/>
              </a:ext>
            </a:extLst>
          </p:cNvPr>
          <p:cNvSpPr txBox="1"/>
          <p:nvPr/>
        </p:nvSpPr>
        <p:spPr>
          <a:xfrm>
            <a:off x="3684732" y="1498456"/>
            <a:ext cx="4540250" cy="642484"/>
          </a:xfrm>
          <a:prstGeom prst="rect">
            <a:avLst/>
          </a:prstGeom>
          <a:noFill/>
        </p:spPr>
        <p:txBody>
          <a:bodyPr wrap="square" rtlCol="0">
            <a:spAutoFit/>
          </a:bodyPr>
          <a:lstStyle/>
          <a:p>
            <a:r>
              <a:rPr lang="en-US" sz="3575" b="1" dirty="0"/>
              <a:t>Questions</a:t>
            </a:r>
          </a:p>
        </p:txBody>
      </p:sp>
      <p:pic>
        <p:nvPicPr>
          <p:cNvPr id="5" name="Picture 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246801" y="690023"/>
            <a:ext cx="582318" cy="5751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r="2246" b="2246"/>
          <a:stretch/>
        </p:blipFill>
        <p:spPr bwMode="auto">
          <a:xfrm>
            <a:off x="0" y="642938"/>
            <a:ext cx="9906000" cy="557212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552552" y="3536672"/>
            <a:ext cx="5386387" cy="542456"/>
          </a:xfrm>
          <a:prstGeom prst="rect">
            <a:avLst/>
          </a:prstGeom>
          <a:noFill/>
        </p:spPr>
        <p:txBody>
          <a:bodyPr wrap="square" rtlCol="0">
            <a:spAutoFit/>
          </a:bodyPr>
          <a:lstStyle/>
          <a:p>
            <a:pPr defTabSz="742950">
              <a:defRPr/>
            </a:pPr>
            <a:r>
              <a:rPr lang="en-US" sz="2925" spc="-122" dirty="0">
                <a:solidFill>
                  <a:prstClr val="white"/>
                </a:solidFill>
                <a:latin typeface="Calibri" panose="020F0502020204030204"/>
              </a:rPr>
              <a:t>Neeraj </a:t>
            </a:r>
            <a:r>
              <a:rPr lang="en-US" sz="2925" spc="-122" dirty="0" err="1">
                <a:solidFill>
                  <a:prstClr val="white"/>
                </a:solidFill>
                <a:latin typeface="Calibri" panose="020F0502020204030204"/>
              </a:rPr>
              <a:t>gupta</a:t>
            </a:r>
            <a:endParaRPr lang="en-US" sz="2925" spc="-122" dirty="0">
              <a:solidFill>
                <a:prstClr val="white"/>
              </a:solidFill>
              <a:latin typeface="Calibri" panose="020F0502020204030204"/>
            </a:endParaRPr>
          </a:p>
        </p:txBody>
      </p:sp>
      <p:pic>
        <p:nvPicPr>
          <p:cNvPr id="5" name="Picture 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66796" y="642938"/>
            <a:ext cx="1606730" cy="1586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 xmlns:a16="http://schemas.microsoft.com/office/drawing/2014/main" id="{EAF14BF4-9A45-8B4E-AA65-A815CC72E5A3}"/>
              </a:ext>
            </a:extLst>
          </p:cNvPr>
          <p:cNvSpPr/>
          <p:nvPr/>
        </p:nvSpPr>
        <p:spPr>
          <a:xfrm flipH="1">
            <a:off x="2462101" y="2543508"/>
            <a:ext cx="7443896" cy="3671555"/>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a:off x="1290" y="642937"/>
            <a:ext cx="9903421" cy="3963324"/>
          </a:xfrm>
          <a:prstGeom prst="rect">
            <a:avLst/>
          </a:prstGeom>
        </p:spPr>
      </p:pic>
      <p:sp>
        <p:nvSpPr>
          <p:cNvPr id="5" name="Rectangle 4">
            <a:extLst>
              <a:ext uri="{FF2B5EF4-FFF2-40B4-BE49-F238E27FC236}">
                <a16:creationId xmlns="" xmlns:a16="http://schemas.microsoft.com/office/drawing/2014/main" id="{7D8E97E7-E23C-4E4A-A0AF-1C43E32D5148}"/>
              </a:ext>
            </a:extLst>
          </p:cNvPr>
          <p:cNvSpPr/>
          <p:nvPr/>
        </p:nvSpPr>
        <p:spPr>
          <a:xfrm>
            <a:off x="2580" y="634577"/>
            <a:ext cx="9902131" cy="397168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801">
              <a:defRPr/>
            </a:pPr>
            <a:endParaRPr lang="en-US" sz="1463">
              <a:solidFill>
                <a:srgbClr val="FFFFFF"/>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F6FFC3F4-1A5C-6446-9CE3-98CE002CFF5F}"/>
              </a:ext>
            </a:extLst>
          </p:cNvPr>
          <p:cNvSpPr/>
          <p:nvPr/>
        </p:nvSpPr>
        <p:spPr>
          <a:xfrm>
            <a:off x="284911" y="5511987"/>
            <a:ext cx="2954351" cy="542584"/>
          </a:xfrm>
          <a:prstGeom prst="rect">
            <a:avLst/>
          </a:prstGeom>
        </p:spPr>
        <p:txBody>
          <a:bodyPr wrap="square">
            <a:spAutoFit/>
          </a:bodyPr>
          <a:lstStyle/>
          <a:p>
            <a:pPr defTabSz="742801">
              <a:defRPr/>
            </a:pPr>
            <a:r>
              <a:rPr lang="en-US" sz="1463" b="1" dirty="0">
                <a:solidFill>
                  <a:srgbClr val="44546A"/>
                </a:solidFill>
                <a:latin typeface="Arial" panose="020B0604020202020204" pitchFamily="34" charset="0"/>
                <a:cs typeface="Arial" panose="020B0604020202020204" pitchFamily="34" charset="0"/>
              </a:rPr>
              <a:t>Contact us today!</a:t>
            </a:r>
          </a:p>
          <a:p>
            <a:pPr defTabSz="742801">
              <a:defRPr/>
            </a:pPr>
            <a:r>
              <a:rPr lang="en-US" sz="1463" dirty="0">
                <a:solidFill>
                  <a:srgbClr val="44546A"/>
                </a:solidFill>
                <a:latin typeface="Arial" panose="020B0604020202020204"/>
              </a:rPr>
              <a:t>https://anubhavtrainings.com/</a:t>
            </a:r>
          </a:p>
        </p:txBody>
      </p:sp>
      <p:sp>
        <p:nvSpPr>
          <p:cNvPr id="7" name="Rectangle 6">
            <a:extLst>
              <a:ext uri="{FF2B5EF4-FFF2-40B4-BE49-F238E27FC236}">
                <a16:creationId xmlns="" xmlns:a16="http://schemas.microsoft.com/office/drawing/2014/main" id="{7A91E6F4-0EB3-3446-B962-79A0A253F3F7}"/>
              </a:ext>
            </a:extLst>
          </p:cNvPr>
          <p:cNvSpPr/>
          <p:nvPr/>
        </p:nvSpPr>
        <p:spPr>
          <a:xfrm>
            <a:off x="6646534" y="3020231"/>
            <a:ext cx="2624605" cy="242374"/>
          </a:xfrm>
          <a:prstGeom prst="rect">
            <a:avLst/>
          </a:prstGeom>
        </p:spPr>
        <p:txBody>
          <a:bodyPr wrap="square">
            <a:spAutoFit/>
          </a:bodyPr>
          <a:lstStyle/>
          <a:p>
            <a:pPr algn="ctr" defTabSz="742950">
              <a:defRPr/>
            </a:pPr>
            <a:r>
              <a:rPr lang="en-IN" sz="975" spc="4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975" spc="41" dirty="0">
              <a:solidFill>
                <a:srgbClr val="FFFFFF">
                  <a:lumMod val="95000"/>
                </a:srgb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89EED0AA-D6A0-854A-9888-8400B6D1FE48}"/>
              </a:ext>
            </a:extLst>
          </p:cNvPr>
          <p:cNvSpPr/>
          <p:nvPr/>
        </p:nvSpPr>
        <p:spPr>
          <a:xfrm>
            <a:off x="992871"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 </a:t>
            </a:r>
          </a:p>
          <a:p>
            <a:pPr algn="ctr" defTabSz="742950">
              <a:defRPr/>
            </a:pPr>
            <a:r>
              <a:rPr lang="en-US" sz="975" dirty="0">
                <a:solidFill>
                  <a:srgbClr val="FFFFFF"/>
                </a:solidFill>
                <a:latin typeface="Arial" panose="020B0604020202020204"/>
              </a:rPr>
              <a:t>Corporate Clients</a:t>
            </a:r>
          </a:p>
        </p:txBody>
      </p:sp>
      <p:sp>
        <p:nvSpPr>
          <p:cNvPr id="9" name="Rectangle 8">
            <a:extLst>
              <a:ext uri="{FF2B5EF4-FFF2-40B4-BE49-F238E27FC236}">
                <a16:creationId xmlns="" xmlns:a16="http://schemas.microsoft.com/office/drawing/2014/main" id="{DFBD6F02-53D0-BF4D-BF2A-4BD3E0AC1D30}"/>
              </a:ext>
            </a:extLst>
          </p:cNvPr>
          <p:cNvSpPr/>
          <p:nvPr/>
        </p:nvSpPr>
        <p:spPr>
          <a:xfrm>
            <a:off x="2296027"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30,000+</a:t>
            </a:r>
          </a:p>
          <a:p>
            <a:pPr algn="ctr" defTabSz="742950">
              <a:defRPr/>
            </a:pPr>
            <a:r>
              <a:rPr lang="en-US" sz="975" dirty="0">
                <a:solidFill>
                  <a:srgbClr val="FFFFFF"/>
                </a:solidFill>
                <a:latin typeface="Arial" panose="020B0604020202020204"/>
              </a:rPr>
              <a:t>Learners Trained</a:t>
            </a:r>
          </a:p>
        </p:txBody>
      </p:sp>
      <p:sp>
        <p:nvSpPr>
          <p:cNvPr id="10" name="Rectangle 9">
            <a:extLst>
              <a:ext uri="{FF2B5EF4-FFF2-40B4-BE49-F238E27FC236}">
                <a16:creationId xmlns="" xmlns:a16="http://schemas.microsoft.com/office/drawing/2014/main" id="{B3EFFD71-D9A6-F843-8D97-4553654A0BAE}"/>
              </a:ext>
            </a:extLst>
          </p:cNvPr>
          <p:cNvSpPr/>
          <p:nvPr/>
        </p:nvSpPr>
        <p:spPr>
          <a:xfrm>
            <a:off x="3653488" y="3170961"/>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25000+ </a:t>
            </a:r>
          </a:p>
          <a:p>
            <a:pPr algn="ctr" defTabSz="742950">
              <a:defRPr/>
            </a:pPr>
            <a:r>
              <a:rPr lang="en-US" sz="975" dirty="0">
                <a:solidFill>
                  <a:srgbClr val="FFFFFF"/>
                </a:solidFill>
                <a:latin typeface="Arial" panose="020B0604020202020204"/>
              </a:rPr>
              <a:t>Learners Placed</a:t>
            </a:r>
          </a:p>
        </p:txBody>
      </p:sp>
      <p:pic>
        <p:nvPicPr>
          <p:cNvPr id="11" name="Picture 10">
            <a:extLst>
              <a:ext uri="{FF2B5EF4-FFF2-40B4-BE49-F238E27FC236}">
                <a16:creationId xmlns="" xmlns:a16="http://schemas.microsoft.com/office/drawing/2014/main" id="{6BBB1580-5754-8F41-9AD0-21D8AE6FD293}"/>
              </a:ext>
            </a:extLst>
          </p:cNvPr>
          <p:cNvPicPr>
            <a:picLocks noChangeAspect="1"/>
          </p:cNvPicPr>
          <p:nvPr/>
        </p:nvPicPr>
        <p:blipFill>
          <a:blip r:embed="rId3" cstate="email">
            <a:lum bright="70000" contrast="-70000"/>
            <a:extLst>
              <a:ext uri="{28A0092B-C50C-407E-A947-70E740481C1C}">
                <a14:useLocalDpi xmlns="" xmlns:a14="http://schemas.microsoft.com/office/drawing/2010/main"/>
              </a:ext>
            </a:extLst>
          </a:blip>
          <a:stretch>
            <a:fillRect/>
          </a:stretch>
        </p:blipFill>
        <p:spPr>
          <a:xfrm>
            <a:off x="1449168" y="2495065"/>
            <a:ext cx="520184" cy="520184"/>
          </a:xfrm>
          <a:prstGeom prst="rect">
            <a:avLst/>
          </a:prstGeom>
        </p:spPr>
      </p:pic>
      <p:pic>
        <p:nvPicPr>
          <p:cNvPr id="12" name="Picture 11">
            <a:extLst>
              <a:ext uri="{FF2B5EF4-FFF2-40B4-BE49-F238E27FC236}">
                <a16:creationId xmlns="" xmlns:a16="http://schemas.microsoft.com/office/drawing/2014/main" id="{465C330F-D3B3-C54E-A760-411AF08F9062}"/>
              </a:ext>
            </a:extLst>
          </p:cNvPr>
          <p:cNvPicPr>
            <a:picLocks noChangeAspect="1"/>
          </p:cNvPicPr>
          <p:nvPr/>
        </p:nvPicPr>
        <p:blipFill>
          <a:blip r:embed="rId4" cstate="email">
            <a:lum bright="70000" contrast="-70000"/>
            <a:extLst>
              <a:ext uri="{28A0092B-C50C-407E-A947-70E740481C1C}">
                <a14:useLocalDpi xmlns="" xmlns:a14="http://schemas.microsoft.com/office/drawing/2010/main"/>
              </a:ext>
            </a:extLst>
          </a:blip>
          <a:stretch>
            <a:fillRect/>
          </a:stretch>
        </p:blipFill>
        <p:spPr>
          <a:xfrm>
            <a:off x="2767714" y="2489314"/>
            <a:ext cx="546084" cy="546084"/>
          </a:xfrm>
          <a:prstGeom prst="rect">
            <a:avLst/>
          </a:prstGeom>
        </p:spPr>
      </p:pic>
      <p:sp>
        <p:nvSpPr>
          <p:cNvPr id="13" name="Rectangle 12"/>
          <p:cNvSpPr/>
          <p:nvPr/>
        </p:nvSpPr>
        <p:spPr>
          <a:xfrm>
            <a:off x="514057" y="1204797"/>
            <a:ext cx="5340295" cy="842538"/>
          </a:xfrm>
          <a:prstGeom prst="rect">
            <a:avLst/>
          </a:prstGeom>
        </p:spPr>
        <p:txBody>
          <a:bodyPr wrap="square">
            <a:spAutoFit/>
          </a:bodyPr>
          <a:lstStyle/>
          <a:p>
            <a:pPr algn="ctr" defTabSz="742950">
              <a:defRPr/>
            </a:pPr>
            <a:r>
              <a:rPr lang="en-US" sz="1625" b="1" dirty="0">
                <a:solidFill>
                  <a:srgbClr val="FFFFFF"/>
                </a:solidFill>
                <a:latin typeface="Arial" panose="020B0604020202020204" pitchFamily="34" charset="0"/>
                <a:cs typeface="Arial" panose="020B0604020202020204" pitchFamily="34" charset="0"/>
              </a:rPr>
              <a:t>We’re committed to empower you to be</a:t>
            </a:r>
          </a:p>
          <a:p>
            <a:pPr algn="ctr" defTabSz="742950">
              <a:defRPr/>
            </a:pPr>
            <a:r>
              <a:rPr lang="en-US" sz="1625" b="1" dirty="0">
                <a:solidFill>
                  <a:srgbClr val="FFFFFF"/>
                </a:solidFill>
                <a:latin typeface="Arial" panose="020B0604020202020204" pitchFamily="34" charset="0"/>
                <a:cs typeface="Arial" panose="020B0604020202020204" pitchFamily="34" charset="0"/>
              </a:rPr>
              <a:t>Most Desirable Resource</a:t>
            </a:r>
          </a:p>
          <a:p>
            <a:pPr algn="ctr" defTabSz="742950">
              <a:defRPr/>
            </a:pPr>
            <a:r>
              <a:rPr lang="en-US" sz="1625" b="1" dirty="0">
                <a:solidFill>
                  <a:srgbClr val="FFFFFF"/>
                </a:solidFill>
                <a:latin typeface="Arial" panose="020B0604020202020204" pitchFamily="34" charset="0"/>
                <a:cs typeface="Arial" panose="020B0604020202020204" pitchFamily="34" charset="0"/>
              </a:rPr>
              <a:t>through powerful training solutions.</a:t>
            </a:r>
          </a:p>
        </p:txBody>
      </p:sp>
      <p:sp>
        <p:nvSpPr>
          <p:cNvPr id="14" name="Rectangle 13">
            <a:extLst>
              <a:ext uri="{FF2B5EF4-FFF2-40B4-BE49-F238E27FC236}">
                <a16:creationId xmlns="" xmlns:a16="http://schemas.microsoft.com/office/drawing/2014/main" id="{29B88429-5E3E-E649-B2EC-6D73DF20380B}"/>
              </a:ext>
            </a:extLst>
          </p:cNvPr>
          <p:cNvSpPr/>
          <p:nvPr/>
        </p:nvSpPr>
        <p:spPr>
          <a:xfrm>
            <a:off x="284912" y="4704550"/>
            <a:ext cx="3170028" cy="742511"/>
          </a:xfrm>
          <a:prstGeom prst="rect">
            <a:avLst/>
          </a:prstGeom>
        </p:spPr>
        <p:txBody>
          <a:bodyPr wrap="square">
            <a:spAutoFit/>
          </a:bodyPr>
          <a:lstStyle/>
          <a:p>
            <a:pPr defTabSz="742950">
              <a:defRPr/>
            </a:pPr>
            <a:r>
              <a:rPr lang="en-US" sz="1625" b="1" spc="81" dirty="0">
                <a:solidFill>
                  <a:srgbClr val="F97700"/>
                </a:solidFill>
                <a:latin typeface="Arial" panose="020B0604020202020204"/>
              </a:rPr>
              <a:t>FREE WEBINARS </a:t>
            </a:r>
          </a:p>
          <a:p>
            <a:pPr defTabSz="742950">
              <a:defRPr/>
            </a:pPr>
            <a:r>
              <a:rPr lang="en-US" sz="1300" i="1" dirty="0">
                <a:solidFill>
                  <a:srgbClr val="F97700"/>
                </a:solidFill>
                <a:latin typeface="Arial" panose="020B0604020202020204"/>
              </a:rPr>
              <a:t>Sign up for free webinars with industry experts every fortnight!</a:t>
            </a:r>
          </a:p>
        </p:txBody>
      </p:sp>
      <p:pic>
        <p:nvPicPr>
          <p:cNvPr id="15" name="Picture 14">
            <a:extLst>
              <a:ext uri="{FF2B5EF4-FFF2-40B4-BE49-F238E27FC236}">
                <a16:creationId xmlns="" xmlns:a16="http://schemas.microsoft.com/office/drawing/2014/main" id="{A2992D5F-5E6B-654B-9458-11A35BA426B5}"/>
              </a:ext>
            </a:extLst>
          </p:cNvPr>
          <p:cNvPicPr>
            <a:picLocks noChangeAspect="1"/>
          </p:cNvPicPr>
          <p:nvPr/>
        </p:nvPicPr>
        <p:blipFill>
          <a:blip r:embed="rId5" cstate="email">
            <a:lum bright="70000" contrast="-70000"/>
            <a:extLst>
              <a:ext uri="{28A0092B-C50C-407E-A947-70E740481C1C}">
                <a14:useLocalDpi xmlns="" xmlns:a14="http://schemas.microsoft.com/office/drawing/2010/main"/>
              </a:ext>
            </a:extLst>
          </a:blip>
          <a:stretch>
            <a:fillRect/>
          </a:stretch>
        </p:blipFill>
        <p:spPr>
          <a:xfrm>
            <a:off x="4024102" y="2425864"/>
            <a:ext cx="692321" cy="692321"/>
          </a:xfrm>
          <a:prstGeom prst="rect">
            <a:avLst/>
          </a:prstGeom>
        </p:spPr>
      </p:pic>
      <p:grpSp>
        <p:nvGrpSpPr>
          <p:cNvPr id="16" name="Group 13">
            <a:extLst>
              <a:ext uri="{FF2B5EF4-FFF2-40B4-BE49-F238E27FC236}">
                <a16:creationId xmlns="" xmlns:a16="http://schemas.microsoft.com/office/drawing/2014/main" id="{C4CE162D-F9BF-9140-A233-D39001B36CFD}"/>
              </a:ext>
            </a:extLst>
          </p:cNvPr>
          <p:cNvGrpSpPr/>
          <p:nvPr/>
        </p:nvGrpSpPr>
        <p:grpSpPr>
          <a:xfrm>
            <a:off x="5296928" y="3380336"/>
            <a:ext cx="4560275" cy="2747665"/>
            <a:chOff x="4482563" y="4980191"/>
            <a:chExt cx="3128574" cy="1841396"/>
          </a:xfrm>
        </p:grpSpPr>
        <p:pic>
          <p:nvPicPr>
            <p:cNvPr id="17" name="Picture 16">
              <a:extLst>
                <a:ext uri="{FF2B5EF4-FFF2-40B4-BE49-F238E27FC236}">
                  <a16:creationId xmlns="" xmlns:a16="http://schemas.microsoft.com/office/drawing/2014/main" id="{62C3C8DA-341B-5A4B-82D2-EE674B9C2DAF}"/>
                </a:ext>
              </a:extLst>
            </p:cNvPr>
            <p:cNvPicPr>
              <a:picLocks noChangeAspect="1"/>
            </p:cNvPicPr>
            <p:nvPr/>
          </p:nvPicPr>
          <p:blipFill>
            <a:blip r:embed="rId6"/>
            <a:stretch>
              <a:fillRect/>
            </a:stretch>
          </p:blipFill>
          <p:spPr>
            <a:xfrm>
              <a:off x="4482563" y="4980191"/>
              <a:ext cx="3128574" cy="1841396"/>
            </a:xfrm>
            <a:prstGeom prst="rect">
              <a:avLst/>
            </a:prstGeom>
          </p:spPr>
        </p:pic>
        <p:pic>
          <p:nvPicPr>
            <p:cNvPr id="18" name="Picture 17">
              <a:extLst>
                <a:ext uri="{FF2B5EF4-FFF2-40B4-BE49-F238E27FC236}">
                  <a16:creationId xmlns="" xmlns:a16="http://schemas.microsoft.com/office/drawing/2014/main" id="{3F68CD41-8EF3-B443-924E-319DE8B16892}"/>
                </a:ext>
              </a:extLst>
            </p:cNvPr>
            <p:cNvPicPr>
              <a:picLocks noChangeAspect="1"/>
            </p:cNvPicPr>
            <p:nvPr/>
          </p:nvPicPr>
          <p:blipFill rotWithShape="1">
            <a:blip r:embed="rId7" cstate="email">
              <a:extLst>
                <a:ext uri="{28A0092B-C50C-407E-A947-70E740481C1C}">
                  <a14:useLocalDpi xmlns="" xmlns:a14="http://schemas.microsoft.com/office/drawing/2010/main"/>
                </a:ext>
              </a:extLst>
            </a:blip>
            <a:srcRect/>
            <a:stretch/>
          </p:blipFill>
          <p:spPr>
            <a:xfrm>
              <a:off x="4906220" y="5127342"/>
              <a:ext cx="2275190" cy="1498325"/>
            </a:xfrm>
            <a:prstGeom prst="rect">
              <a:avLst/>
            </a:prstGeom>
          </p:spPr>
        </p:pic>
      </p:grpSp>
      <p:sp>
        <p:nvSpPr>
          <p:cNvPr id="19" name="Rectangle 18">
            <a:extLst>
              <a:ext uri="{FF2B5EF4-FFF2-40B4-BE49-F238E27FC236}">
                <a16:creationId xmlns="" xmlns:a16="http://schemas.microsoft.com/office/drawing/2014/main" id="{34C82462-A6A9-9F40-B874-C2786492A285}"/>
              </a:ext>
            </a:extLst>
          </p:cNvPr>
          <p:cNvSpPr/>
          <p:nvPr/>
        </p:nvSpPr>
        <p:spPr>
          <a:xfrm>
            <a:off x="3651163" y="5172879"/>
            <a:ext cx="1784906" cy="4448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0" name="Rectangle 19">
            <a:hlinkClick r:id="rId8"/>
            <a:extLst>
              <a:ext uri="{FF2B5EF4-FFF2-40B4-BE49-F238E27FC236}">
                <a16:creationId xmlns="" xmlns:a16="http://schemas.microsoft.com/office/drawing/2014/main" id="{B7D41E04-1B35-BD4F-8B37-C6CC88C6B995}"/>
              </a:ext>
            </a:extLst>
          </p:cNvPr>
          <p:cNvSpPr/>
          <p:nvPr/>
        </p:nvSpPr>
        <p:spPr>
          <a:xfrm>
            <a:off x="3575715" y="5104269"/>
            <a:ext cx="1784906" cy="444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1" name="Rectangle 20">
            <a:extLst>
              <a:ext uri="{FF2B5EF4-FFF2-40B4-BE49-F238E27FC236}">
                <a16:creationId xmlns="" xmlns:a16="http://schemas.microsoft.com/office/drawing/2014/main" id="{6AA9D7C5-0368-6645-B73F-D51BF9C01567}"/>
              </a:ext>
            </a:extLst>
          </p:cNvPr>
          <p:cNvSpPr/>
          <p:nvPr/>
        </p:nvSpPr>
        <p:spPr>
          <a:xfrm>
            <a:off x="3903430" y="5185513"/>
            <a:ext cx="1228221" cy="317459"/>
          </a:xfrm>
          <a:prstGeom prst="rect">
            <a:avLst/>
          </a:prstGeom>
        </p:spPr>
        <p:txBody>
          <a:bodyPr wrap="none">
            <a:spAutoFit/>
          </a:bodyPr>
          <a:lstStyle/>
          <a:p>
            <a:pPr defTabSz="742950">
              <a:defRPr/>
            </a:pPr>
            <a:r>
              <a:rPr lang="en-US" sz="1463" b="1" dirty="0">
                <a:solidFill>
                  <a:srgbClr val="44546A"/>
                </a:solidFill>
                <a:latin typeface="Arial" panose="020B0604020202020204"/>
              </a:rPr>
              <a:t>Enroll Now!</a:t>
            </a:r>
            <a:endParaRPr lang="en-US" sz="1463" b="1" dirty="0">
              <a:solidFill>
                <a:srgbClr val="000000"/>
              </a:solidFill>
              <a:latin typeface="Arial" panose="020B0604020202020204"/>
            </a:endParaRPr>
          </a:p>
        </p:txBody>
      </p:sp>
      <p:pic>
        <p:nvPicPr>
          <p:cNvPr id="22" name="Picture 21">
            <a:extLst>
              <a:ext uri="{FF2B5EF4-FFF2-40B4-BE49-F238E27FC236}">
                <a16:creationId xmlns="" xmlns:a16="http://schemas.microsoft.com/office/drawing/2014/main" id="{50EE5CC4-6884-48A9-8EE9-C0C15B8FD140}"/>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7029682" y="1050162"/>
            <a:ext cx="1589803" cy="15702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C8A4613-6F8A-40A2-B2DE-12F49D2C9098}"/>
              </a:ext>
            </a:extLst>
          </p:cNvPr>
          <p:cNvSpPr txBox="1"/>
          <p:nvPr/>
        </p:nvSpPr>
        <p:spPr>
          <a:xfrm>
            <a:off x="156210" y="109772"/>
            <a:ext cx="9313140" cy="542456"/>
          </a:xfrm>
          <a:prstGeom prst="rect">
            <a:avLst/>
          </a:prstGeom>
          <a:noFill/>
        </p:spPr>
        <p:txBody>
          <a:bodyPr wrap="square">
            <a:spAutoFit/>
          </a:bodyPr>
          <a:lstStyle/>
          <a:p>
            <a:r>
              <a:rPr lang="en-US" sz="2925" dirty="0">
                <a:latin typeface="Cooper Black" panose="0208090404030B020404" pitchFamily="18" charset="0"/>
              </a:rPr>
              <a:t>More from AnubhavTrainings.com</a:t>
            </a:r>
          </a:p>
        </p:txBody>
      </p:sp>
      <p:pic>
        <p:nvPicPr>
          <p:cNvPr id="4" name="Picture 3">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061776" y="1314583"/>
            <a:ext cx="4653344" cy="2805361"/>
          </a:xfrm>
          <a:prstGeom prst="rect">
            <a:avLst/>
          </a:prstGeom>
          <a:scene3d>
            <a:camera prst="perspectiveLeft"/>
            <a:lightRig rig="threePt" dir="t"/>
          </a:scene3d>
        </p:spPr>
      </p:pic>
      <p:pic>
        <p:nvPicPr>
          <p:cNvPr id="5" name="Picture 4">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228600" y="1045720"/>
            <a:ext cx="5486306" cy="3074224"/>
          </a:xfrm>
          <a:prstGeom prst="rect">
            <a:avLst/>
          </a:prstGeom>
          <a:scene3d>
            <a:camera prst="perspectiveLeft"/>
            <a:lightRig rig="threePt" dir="t"/>
          </a:scene3d>
        </p:spPr>
      </p:pic>
      <p:pic>
        <p:nvPicPr>
          <p:cNvPr id="6" name="Picture 5">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5061776" y="3188264"/>
            <a:ext cx="4653344" cy="2875967"/>
          </a:xfrm>
          <a:prstGeom prst="rect">
            <a:avLst/>
          </a:prstGeom>
          <a:scene3d>
            <a:camera prst="perspectiveLeft"/>
            <a:lightRig rig="threePt" dir="t"/>
          </a:scene3d>
        </p:spPr>
      </p:pic>
      <p:pic>
        <p:nvPicPr>
          <p:cNvPr id="7" name="Picture 6">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56210" y="3356794"/>
            <a:ext cx="4874133" cy="2685094"/>
          </a:xfrm>
          <a:prstGeom prst="rect">
            <a:avLst/>
          </a:prstGeom>
          <a:scene3d>
            <a:camera prst="perspectiveLeft"/>
            <a:lightRig rig="threePt" dir="t"/>
          </a:scene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7E705BAC-DB9F-483A-B1CE-C6CB326E3E64}"/>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Field Properties</a:t>
            </a:r>
            <a:endParaRPr lang="en-US" altLang="en-US" b="1" dirty="0"/>
          </a:p>
        </p:txBody>
      </p:sp>
      <p:sp>
        <p:nvSpPr>
          <p:cNvPr id="5" name="Oval 4">
            <a:extLst>
              <a:ext uri="{FF2B5EF4-FFF2-40B4-BE49-F238E27FC236}">
                <a16:creationId xmlns:a16="http://schemas.microsoft.com/office/drawing/2014/main" xmlns="" id="{3720E3E4-F535-C029-95B0-855C1E4C2E2C}"/>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9</a:t>
            </a:r>
          </a:p>
        </p:txBody>
      </p:sp>
      <p:sp>
        <p:nvSpPr>
          <p:cNvPr id="3" name="TextBox 2">
            <a:extLst>
              <a:ext uri="{FF2B5EF4-FFF2-40B4-BE49-F238E27FC236}">
                <a16:creationId xmlns:a16="http://schemas.microsoft.com/office/drawing/2014/main" xmlns="" id="{4990E6CA-063E-9157-77C2-27171D9B96C9}"/>
              </a:ext>
            </a:extLst>
          </p:cNvPr>
          <p:cNvSpPr txBox="1"/>
          <p:nvPr/>
        </p:nvSpPr>
        <p:spPr>
          <a:xfrm>
            <a:off x="366040" y="838200"/>
            <a:ext cx="4467828" cy="923330"/>
          </a:xfrm>
          <a:prstGeom prst="rect">
            <a:avLst/>
          </a:prstGeom>
          <a:noFill/>
        </p:spPr>
        <p:txBody>
          <a:bodyPr wrap="square">
            <a:spAutoFit/>
          </a:bodyPr>
          <a:lstStyle/>
          <a:p>
            <a:r>
              <a:rPr lang="en-IN" sz="1800" b="1" i="0" u="none" strike="noStrike" baseline="0" dirty="0">
                <a:solidFill>
                  <a:srgbClr val="000000"/>
                </a:solidFill>
                <a:latin typeface="Arial" panose="020B0604020202020204" pitchFamily="34" charset="0"/>
              </a:rPr>
              <a:t>Field Properties determination in MDG</a:t>
            </a:r>
          </a:p>
          <a:p>
            <a:r>
              <a:rPr lang="en-US" sz="1800" b="0" i="0" u="none" strike="noStrike" baseline="0" dirty="0">
                <a:solidFill>
                  <a:srgbClr val="000000"/>
                </a:solidFill>
                <a:latin typeface="Arial" panose="020B0604020202020204" pitchFamily="34" charset="0"/>
              </a:rPr>
              <a:t>Field Properties are hidden, display only, input enabled or mandatory (*). </a:t>
            </a:r>
            <a:r>
              <a:rPr lang="en-IN" sz="1800" b="1" i="0" u="none" strike="noStrike" baseline="0" dirty="0">
                <a:solidFill>
                  <a:srgbClr val="000000"/>
                </a:solidFill>
                <a:latin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76A20282-51D9-96DE-A0DB-7774F1CE64CC}"/>
              </a:ext>
            </a:extLst>
          </p:cNvPr>
          <p:cNvPicPr>
            <a:picLocks noChangeAspect="1"/>
          </p:cNvPicPr>
          <p:nvPr/>
        </p:nvPicPr>
        <p:blipFill>
          <a:blip r:embed="rId3"/>
          <a:stretch>
            <a:fillRect/>
          </a:stretch>
        </p:blipFill>
        <p:spPr>
          <a:xfrm>
            <a:off x="5072134" y="817652"/>
            <a:ext cx="4467828" cy="5779698"/>
          </a:xfrm>
          <a:prstGeom prst="rect">
            <a:avLst/>
          </a:prstGeom>
        </p:spPr>
      </p:pic>
      <p:sp>
        <p:nvSpPr>
          <p:cNvPr id="12" name="TextBox 11">
            <a:extLst>
              <a:ext uri="{FF2B5EF4-FFF2-40B4-BE49-F238E27FC236}">
                <a16:creationId xmlns:a16="http://schemas.microsoft.com/office/drawing/2014/main" xmlns="" id="{FD293C00-FACA-A0E4-0F3A-569ECF887ED8}"/>
              </a:ext>
            </a:extLst>
          </p:cNvPr>
          <p:cNvSpPr txBox="1"/>
          <p:nvPr/>
        </p:nvSpPr>
        <p:spPr>
          <a:xfrm>
            <a:off x="273206" y="1860841"/>
            <a:ext cx="4817744" cy="3693319"/>
          </a:xfrm>
          <a:prstGeom prst="rect">
            <a:avLst/>
          </a:prstGeom>
          <a:noFill/>
        </p:spPr>
        <p:txBody>
          <a:bodyPr wrap="square">
            <a:spAutoFit/>
          </a:bodyPr>
          <a:lstStyle/>
          <a:p>
            <a:pPr marL="342900" indent="-342900">
              <a:buAutoNum type="arabicPeriod"/>
            </a:pPr>
            <a:r>
              <a:rPr lang="en-US" dirty="0">
                <a:solidFill>
                  <a:srgbClr val="000000"/>
                </a:solidFill>
                <a:latin typeface="Arial" panose="020B0604020202020204" pitchFamily="34" charset="0"/>
              </a:rPr>
              <a:t>CR Status </a:t>
            </a:r>
          </a:p>
          <a:p>
            <a:pPr marL="342900" indent="-342900">
              <a:buAutoNum type="arabicPeriod"/>
            </a:pPr>
            <a:r>
              <a:rPr lang="en-US" dirty="0">
                <a:solidFill>
                  <a:srgbClr val="000000"/>
                </a:solidFill>
                <a:latin typeface="Arial" panose="020B0604020202020204" pitchFamily="34" charset="0"/>
              </a:rPr>
              <a:t>Governance scope </a:t>
            </a:r>
          </a:p>
          <a:p>
            <a:pPr marL="342900" indent="-342900">
              <a:buAutoNum type="arabicPeriod"/>
            </a:pPr>
            <a:r>
              <a:rPr lang="en-IN" dirty="0">
                <a:solidFill>
                  <a:srgbClr val="000000"/>
                </a:solidFill>
                <a:latin typeface="Arial" panose="020B0604020202020204" pitchFamily="34" charset="0"/>
              </a:rPr>
              <a:t>Determine relevance of ET/</a:t>
            </a:r>
            <a:r>
              <a:rPr lang="en-IN" dirty="0" err="1">
                <a:solidFill>
                  <a:srgbClr val="000000"/>
                </a:solidFill>
                <a:latin typeface="Arial" panose="020B0604020202020204" pitchFamily="34" charset="0"/>
              </a:rPr>
              <a:t>Attr</a:t>
            </a:r>
            <a:r>
              <a:rPr lang="en-IN" dirty="0">
                <a:solidFill>
                  <a:srgbClr val="000000"/>
                </a:solidFill>
                <a:latin typeface="Arial" panose="020B0604020202020204" pitchFamily="34" charset="0"/>
              </a:rPr>
              <a:t>.</a:t>
            </a:r>
          </a:p>
          <a:p>
            <a:pPr marL="342900" indent="-342900">
              <a:buAutoNum type="arabicPeriod"/>
            </a:pPr>
            <a:r>
              <a:rPr lang="en-IN" dirty="0">
                <a:solidFill>
                  <a:srgbClr val="000000"/>
                </a:solidFill>
                <a:latin typeface="Arial" panose="020B0604020202020204" pitchFamily="34" charset="0"/>
              </a:rPr>
              <a:t>Flag from Data Model</a:t>
            </a:r>
          </a:p>
          <a:p>
            <a:pPr marL="342900" indent="-342900">
              <a:buAutoNum type="arabicPeriod"/>
            </a:pPr>
            <a:r>
              <a:rPr lang="en-IN" dirty="0">
                <a:solidFill>
                  <a:srgbClr val="000000"/>
                </a:solidFill>
                <a:latin typeface="Arial" panose="020B0604020202020204" pitchFamily="34" charset="0"/>
              </a:rPr>
              <a:t>ET is based on reuse / flex option </a:t>
            </a:r>
          </a:p>
          <a:p>
            <a:pPr marL="342900" indent="-342900">
              <a:buAutoNum type="arabicPeriod"/>
            </a:pPr>
            <a:r>
              <a:rPr lang="en-IN" dirty="0">
                <a:solidFill>
                  <a:srgbClr val="000000"/>
                </a:solidFill>
                <a:latin typeface="Arial" panose="020B0604020202020204" pitchFamily="34" charset="0"/>
              </a:rPr>
              <a:t>Evaluate backend field property</a:t>
            </a:r>
          </a:p>
          <a:p>
            <a:pPr marL="342900" indent="-342900">
              <a:buAutoNum type="arabicPeriod"/>
            </a:pPr>
            <a:r>
              <a:rPr lang="en-IN" dirty="0">
                <a:solidFill>
                  <a:srgbClr val="000000"/>
                </a:solidFill>
                <a:latin typeface="Arial" panose="020B0604020202020204" pitchFamily="34" charset="0"/>
              </a:rPr>
              <a:t>BADI for custom dependent setting</a:t>
            </a:r>
          </a:p>
          <a:p>
            <a:r>
              <a:rPr lang="en-US" sz="1800" b="0" i="0" u="none" strike="noStrike" baseline="0" dirty="0">
                <a:solidFill>
                  <a:srgbClr val="000000"/>
                </a:solidFill>
                <a:latin typeface="Arial" panose="020B0604020202020204" pitchFamily="34" charset="0"/>
              </a:rPr>
              <a:t>Enhancement Spot USMD_ACC_FLD_PROP_CUST_DEP_SET </a:t>
            </a:r>
            <a:endParaRPr lang="en-IN" sz="1800" b="0" i="0" u="none" strike="noStrike" baseline="0" dirty="0">
              <a:solidFill>
                <a:srgbClr val="000000"/>
              </a:solidFill>
              <a:latin typeface="Arial" panose="020B0604020202020204" pitchFamily="34" charset="0"/>
            </a:endParaRPr>
          </a:p>
          <a:p>
            <a:r>
              <a:rPr lang="en-IN" dirty="0">
                <a:solidFill>
                  <a:srgbClr val="000000"/>
                </a:solidFill>
                <a:latin typeface="Arial" panose="020B0604020202020204" pitchFamily="34" charset="0"/>
              </a:rPr>
              <a:t>8. Determine per CRT/WF step/ ET/</a:t>
            </a:r>
            <a:r>
              <a:rPr lang="en-IN" dirty="0" err="1">
                <a:solidFill>
                  <a:srgbClr val="000000"/>
                </a:solidFill>
                <a:latin typeface="Arial" panose="020B0604020202020204" pitchFamily="34" charset="0"/>
              </a:rPr>
              <a:t>Attr</a:t>
            </a:r>
            <a:r>
              <a:rPr lang="en-IN" dirty="0">
                <a:solidFill>
                  <a:srgbClr val="000000"/>
                </a:solidFill>
                <a:latin typeface="Arial" panose="020B0604020202020204" pitchFamily="34" charset="0"/>
              </a:rPr>
              <a:t>., if allowed </a:t>
            </a:r>
          </a:p>
          <a:p>
            <a:r>
              <a:rPr lang="en-IN" dirty="0">
                <a:solidFill>
                  <a:srgbClr val="000000"/>
                </a:solidFill>
                <a:latin typeface="Arial" panose="020B0604020202020204" pitchFamily="34" charset="0"/>
              </a:rPr>
              <a:t>9. Reuse area BADI </a:t>
            </a:r>
          </a:p>
          <a:p>
            <a:r>
              <a:rPr lang="en-IN" dirty="0">
                <a:solidFill>
                  <a:srgbClr val="000000"/>
                </a:solidFill>
                <a:latin typeface="Arial" panose="020B0604020202020204" pitchFamily="34" charset="0"/>
              </a:rPr>
              <a:t>10. Evaluate field properties from BADI</a:t>
            </a:r>
            <a:endParaRPr lang="en-IN" dirty="0"/>
          </a:p>
        </p:txBody>
      </p:sp>
    </p:spTree>
    <p:extLst>
      <p:ext uri="{BB962C8B-B14F-4D97-AF65-F5344CB8AC3E}">
        <p14:creationId xmlns:p14="http://schemas.microsoft.com/office/powerpoint/2010/main" xmlns="" val="2712134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7E705BAC-DB9F-483A-B1CE-C6CB326E3E64}"/>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Field Properties</a:t>
            </a:r>
            <a:endParaRPr lang="en-US" altLang="en-US" b="1" dirty="0"/>
          </a:p>
        </p:txBody>
      </p:sp>
      <p:sp>
        <p:nvSpPr>
          <p:cNvPr id="5" name="Oval 4">
            <a:extLst>
              <a:ext uri="{FF2B5EF4-FFF2-40B4-BE49-F238E27FC236}">
                <a16:creationId xmlns:a16="http://schemas.microsoft.com/office/drawing/2014/main" xmlns="" id="{3720E3E4-F535-C029-95B0-855C1E4C2E2C}"/>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9</a:t>
            </a:r>
          </a:p>
        </p:txBody>
      </p:sp>
      <p:sp>
        <p:nvSpPr>
          <p:cNvPr id="6" name="TextBox 5">
            <a:extLst>
              <a:ext uri="{FF2B5EF4-FFF2-40B4-BE49-F238E27FC236}">
                <a16:creationId xmlns:a16="http://schemas.microsoft.com/office/drawing/2014/main" xmlns="" id="{A0147E6B-149A-725B-081B-DE35C17BC1A2}"/>
              </a:ext>
            </a:extLst>
          </p:cNvPr>
          <p:cNvSpPr txBox="1"/>
          <p:nvPr/>
        </p:nvSpPr>
        <p:spPr>
          <a:xfrm>
            <a:off x="404141" y="825224"/>
            <a:ext cx="5000624" cy="646331"/>
          </a:xfrm>
          <a:prstGeom prst="rect">
            <a:avLst/>
          </a:prstGeom>
          <a:noFill/>
        </p:spPr>
        <p:txBody>
          <a:bodyPr wrap="square">
            <a:spAutoFit/>
          </a:bodyPr>
          <a:lstStyle/>
          <a:p>
            <a:r>
              <a:rPr lang="en-US" sz="1800" b="1" i="0" u="none" strike="noStrike" baseline="0" dirty="0">
                <a:solidFill>
                  <a:srgbClr val="000000"/>
                </a:solidFill>
                <a:latin typeface="Arial" panose="020B0604020202020204" pitchFamily="34" charset="0"/>
              </a:rPr>
              <a:t>Evaluation of the backend field properties (Reuse entities in MDG-M) </a:t>
            </a:r>
          </a:p>
        </p:txBody>
      </p:sp>
      <p:sp>
        <p:nvSpPr>
          <p:cNvPr id="3" name="TextBox 2">
            <a:extLst>
              <a:ext uri="{FF2B5EF4-FFF2-40B4-BE49-F238E27FC236}">
                <a16:creationId xmlns:a16="http://schemas.microsoft.com/office/drawing/2014/main" xmlns="" id="{E0604986-F845-F982-2A10-4C030FFDD55D}"/>
              </a:ext>
            </a:extLst>
          </p:cNvPr>
          <p:cNvSpPr txBox="1"/>
          <p:nvPr/>
        </p:nvSpPr>
        <p:spPr>
          <a:xfrm>
            <a:off x="407950" y="1664499"/>
            <a:ext cx="9193249" cy="4524315"/>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The properties as defined by: </a:t>
            </a:r>
          </a:p>
          <a:p>
            <a:endParaRPr lang="en-IN" sz="1800" b="0" i="0" u="none" strike="noStrike" baseline="0" dirty="0">
              <a:solidFill>
                <a:srgbClr val="000000"/>
              </a:solidFill>
              <a:latin typeface="Arial" panose="020B0604020202020204" pitchFamily="34" charset="0"/>
            </a:endParaRPr>
          </a:p>
          <a:p>
            <a:pPr marL="342900" indent="-342900">
              <a:buAutoNum type="arabicPeriod"/>
            </a:pPr>
            <a:r>
              <a:rPr lang="en-US" sz="1800" b="0" i="0" u="none" strike="noStrike" baseline="0" dirty="0">
                <a:solidFill>
                  <a:srgbClr val="000000"/>
                </a:solidFill>
                <a:latin typeface="Arial" panose="020B0604020202020204" pitchFamily="34" charset="0"/>
              </a:rPr>
              <a:t>Customizing ‘</a:t>
            </a:r>
            <a:r>
              <a:rPr lang="en-US" sz="1800" b="1" i="0" u="none" strike="noStrike" baseline="0" dirty="0">
                <a:solidFill>
                  <a:srgbClr val="000000"/>
                </a:solidFill>
                <a:latin typeface="Arial" panose="020B0604020202020204" pitchFamily="34" charset="0"/>
              </a:rPr>
              <a:t>Maintain Field Selection for Data Screens</a:t>
            </a:r>
            <a:r>
              <a:rPr lang="en-US" sz="1800" b="0" i="0" u="none" strike="noStrike" baseline="0" dirty="0">
                <a:solidFill>
                  <a:srgbClr val="000000"/>
                </a:solidFill>
                <a:latin typeface="Arial" panose="020B0604020202020204" pitchFamily="34" charset="0"/>
              </a:rPr>
              <a:t>’ (Transaction OMSR): Here the settings for Industry sector, Material type, transaction MM01, and KB. </a:t>
            </a:r>
          </a:p>
          <a:p>
            <a:r>
              <a:rPr lang="en-US" dirty="0">
                <a:solidFill>
                  <a:srgbClr val="000000"/>
                </a:solidFill>
                <a:latin typeface="Arial" panose="020B0604020202020204" pitchFamily="34" charset="0"/>
              </a:rPr>
              <a:t>&gt;&gt; </a:t>
            </a:r>
            <a:r>
              <a:rPr lang="en-US" sz="1800" b="0" i="0" u="none" strike="noStrike" baseline="0" dirty="0">
                <a:solidFill>
                  <a:srgbClr val="000000"/>
                </a:solidFill>
                <a:latin typeface="Arial" panose="020B0604020202020204" pitchFamily="34" charset="0"/>
              </a:rPr>
              <a:t>During the check, also the settings for transaction MM02 are considered, as MDG can’t distinguish between the backend material create and change. Therefore, SAP recommends keeping the field control for MM01/MM02 in sync to avoid nontransparent messages. </a:t>
            </a:r>
          </a:p>
          <a:p>
            <a:pPr marL="342900" indent="-342900">
              <a:buAutoNum type="arabicPeriod"/>
            </a:pPr>
            <a:endParaRPr lang="en-US" sz="1800" b="0" i="0" u="none" strike="noStrike" baseline="0"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2. </a:t>
            </a:r>
            <a:r>
              <a:rPr lang="en-US" sz="1800" b="0" i="0" u="none" strike="noStrike" baseline="0" dirty="0">
                <a:solidFill>
                  <a:srgbClr val="000000"/>
                </a:solidFill>
                <a:latin typeface="Arial" panose="020B0604020202020204" pitchFamily="34" charset="0"/>
              </a:rPr>
              <a:t>Customizing </a:t>
            </a:r>
            <a:r>
              <a:rPr lang="en-US" sz="1800" b="1" i="0" u="none" strike="noStrike" baseline="0" dirty="0">
                <a:solidFill>
                  <a:srgbClr val="000000"/>
                </a:solidFill>
                <a:latin typeface="Arial" panose="020B0604020202020204" pitchFamily="34" charset="0"/>
              </a:rPr>
              <a:t>’Define Attributes of Material Types</a:t>
            </a:r>
            <a:r>
              <a:rPr lang="en-US" sz="1800" b="0" i="0" u="none" strike="noStrike" baseline="0" dirty="0">
                <a:solidFill>
                  <a:srgbClr val="000000"/>
                </a:solidFill>
                <a:latin typeface="Arial" panose="020B0604020202020204" pitchFamily="34" charset="0"/>
              </a:rPr>
              <a:t>‘ (T134, selected user departments) </a:t>
            </a:r>
          </a:p>
          <a:p>
            <a:r>
              <a:rPr lang="it-IT" dirty="0">
                <a:solidFill>
                  <a:srgbClr val="000000"/>
                </a:solidFill>
                <a:latin typeface="Arial" panose="020B0604020202020204" pitchFamily="34" charset="0"/>
              </a:rPr>
              <a:t>3. </a:t>
            </a:r>
            <a:r>
              <a:rPr lang="it-IT" sz="1800" b="1" i="0" u="none" strike="noStrike" baseline="0" dirty="0">
                <a:solidFill>
                  <a:srgbClr val="000000"/>
                </a:solidFill>
                <a:latin typeface="Arial" panose="020B0604020202020204" pitchFamily="34" charset="0"/>
              </a:rPr>
              <a:t>BAdI BADI_MAT_F_SPEC_SEL </a:t>
            </a:r>
          </a:p>
          <a:p>
            <a:r>
              <a:rPr lang="en-US" dirty="0">
                <a:solidFill>
                  <a:srgbClr val="000000"/>
                </a:solidFill>
                <a:latin typeface="Arial" panose="020B0604020202020204" pitchFamily="34" charset="0"/>
              </a:rPr>
              <a:t>4. </a:t>
            </a:r>
            <a:r>
              <a:rPr lang="en-US" sz="1800" b="1" i="0" u="none" strike="noStrike" baseline="0" dirty="0">
                <a:solidFill>
                  <a:srgbClr val="000000"/>
                </a:solidFill>
                <a:latin typeface="Arial" panose="020B0604020202020204" pitchFamily="34" charset="0"/>
              </a:rPr>
              <a:t>Hard coded mandatory field checks </a:t>
            </a:r>
            <a:r>
              <a:rPr lang="en-US" sz="1800" b="0" i="0" u="none" strike="noStrike" baseline="0" dirty="0">
                <a:solidFill>
                  <a:srgbClr val="000000"/>
                </a:solidFill>
                <a:latin typeface="Arial" panose="020B0604020202020204" pitchFamily="34" charset="0"/>
              </a:rPr>
              <a:t>in the business logic of the material master, </a:t>
            </a:r>
          </a:p>
          <a:p>
            <a:r>
              <a:rPr lang="en-US" dirty="0">
                <a:solidFill>
                  <a:srgbClr val="000000"/>
                </a:solidFill>
                <a:latin typeface="Arial" panose="020B0604020202020204" pitchFamily="34" charset="0"/>
              </a:rPr>
              <a:t>&gt;&gt; </a:t>
            </a:r>
            <a:r>
              <a:rPr lang="en-US" sz="1800" b="0" i="0" u="none" strike="noStrike" baseline="0" dirty="0">
                <a:solidFill>
                  <a:srgbClr val="000000"/>
                </a:solidFill>
                <a:latin typeface="Arial" panose="020B0604020202020204" pitchFamily="34" charset="0"/>
              </a:rPr>
              <a:t>for example</a:t>
            </a:r>
          </a:p>
          <a:p>
            <a:r>
              <a:rPr lang="en-US" sz="1800" b="0" i="0" u="none" strike="noStrike" baseline="0" dirty="0">
                <a:solidFill>
                  <a:srgbClr val="000000"/>
                </a:solidFill>
                <a:latin typeface="Arial" panose="020B0604020202020204" pitchFamily="34" charset="0"/>
              </a:rPr>
              <a:t>• Weight unit mandatory if material is sales relevant </a:t>
            </a:r>
          </a:p>
          <a:p>
            <a:r>
              <a:rPr lang="en-US" sz="1800" b="0" i="0" u="none" strike="noStrike" baseline="0" dirty="0">
                <a:solidFill>
                  <a:srgbClr val="000000"/>
                </a:solidFill>
                <a:latin typeface="Arial" panose="020B0604020202020204" pitchFamily="34" charset="0"/>
              </a:rPr>
              <a:t>• MRP type mandatory for plant specific MRP data </a:t>
            </a:r>
          </a:p>
          <a:p>
            <a:r>
              <a:rPr lang="en-US" sz="1800" b="0" i="0" u="none" strike="noStrike" baseline="0" dirty="0">
                <a:solidFill>
                  <a:srgbClr val="000000"/>
                </a:solidFill>
                <a:latin typeface="Arial" panose="020B0604020202020204" pitchFamily="34" charset="0"/>
              </a:rPr>
              <a:t>• Material group mandatory if material is purchase relevant </a:t>
            </a:r>
          </a:p>
        </p:txBody>
      </p:sp>
    </p:spTree>
    <p:extLst>
      <p:ext uri="{BB962C8B-B14F-4D97-AF65-F5344CB8AC3E}">
        <p14:creationId xmlns:p14="http://schemas.microsoft.com/office/powerpoint/2010/main" xmlns="" val="3650927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7E705BAC-DB9F-483A-B1CE-C6CB326E3E64}"/>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Field Properties</a:t>
            </a:r>
            <a:endParaRPr lang="en-US" altLang="en-US" b="1" dirty="0"/>
          </a:p>
        </p:txBody>
      </p:sp>
      <p:sp>
        <p:nvSpPr>
          <p:cNvPr id="5" name="Oval 4">
            <a:extLst>
              <a:ext uri="{FF2B5EF4-FFF2-40B4-BE49-F238E27FC236}">
                <a16:creationId xmlns:a16="http://schemas.microsoft.com/office/drawing/2014/main" xmlns="" id="{3720E3E4-F535-C029-95B0-855C1E4C2E2C}"/>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9</a:t>
            </a:r>
          </a:p>
        </p:txBody>
      </p:sp>
      <p:sp>
        <p:nvSpPr>
          <p:cNvPr id="6" name="TextBox 5">
            <a:extLst>
              <a:ext uri="{FF2B5EF4-FFF2-40B4-BE49-F238E27FC236}">
                <a16:creationId xmlns:a16="http://schemas.microsoft.com/office/drawing/2014/main" xmlns="" id="{A0147E6B-149A-725B-081B-DE35C17BC1A2}"/>
              </a:ext>
            </a:extLst>
          </p:cNvPr>
          <p:cNvSpPr txBox="1"/>
          <p:nvPr/>
        </p:nvSpPr>
        <p:spPr>
          <a:xfrm>
            <a:off x="404140" y="825224"/>
            <a:ext cx="6911059" cy="369332"/>
          </a:xfrm>
          <a:prstGeom prst="rect">
            <a:avLst/>
          </a:prstGeom>
          <a:noFill/>
        </p:spPr>
        <p:txBody>
          <a:bodyPr wrap="square">
            <a:spAutoFit/>
          </a:bodyPr>
          <a:lstStyle/>
          <a:p>
            <a:r>
              <a:rPr lang="en-US" sz="1800" b="1" u="none" strike="noStrike" baseline="0" dirty="0">
                <a:solidFill>
                  <a:srgbClr val="000000"/>
                </a:solidFill>
                <a:latin typeface="Arial" panose="020B0604020202020204" pitchFamily="34" charset="0"/>
              </a:rPr>
              <a:t>Configure Properties of CR Step (Reuse Area Check) </a:t>
            </a:r>
          </a:p>
        </p:txBody>
      </p:sp>
      <p:sp>
        <p:nvSpPr>
          <p:cNvPr id="4" name="TextBox 3">
            <a:extLst>
              <a:ext uri="{FF2B5EF4-FFF2-40B4-BE49-F238E27FC236}">
                <a16:creationId xmlns:a16="http://schemas.microsoft.com/office/drawing/2014/main" xmlns="" id="{00715D13-E7C0-F332-7393-EE8FC35C1FE3}"/>
              </a:ext>
            </a:extLst>
          </p:cNvPr>
          <p:cNvSpPr txBox="1"/>
          <p:nvPr/>
        </p:nvSpPr>
        <p:spPr>
          <a:xfrm>
            <a:off x="346991" y="1387559"/>
            <a:ext cx="9197060" cy="2862322"/>
          </a:xfrm>
          <a:prstGeom prst="rect">
            <a:avLst/>
          </a:prstGeom>
          <a:noFill/>
        </p:spPr>
        <p:txBody>
          <a:bodyPr wrap="square">
            <a:spAutoFit/>
          </a:bodyPr>
          <a:lstStyle/>
          <a:p>
            <a:pPr marL="342900" indent="-342900">
              <a:buAutoNum type="arabicPeriod"/>
            </a:pPr>
            <a:r>
              <a:rPr lang="en-US" sz="1800" b="0" i="0" u="none" strike="noStrike" baseline="0" dirty="0">
                <a:solidFill>
                  <a:srgbClr val="000000"/>
                </a:solidFill>
                <a:latin typeface="Arial" panose="020B0604020202020204" pitchFamily="34" charset="0"/>
              </a:rPr>
              <a:t>The 'Reuse Area Check’ gathers information used to determine the field properties for all fields (regardless of whether they appear on the UI or not). </a:t>
            </a:r>
          </a:p>
          <a:p>
            <a:pPr marL="342900" indent="-342900">
              <a:buAutoNum type="arabicPeriod"/>
            </a:pPr>
            <a:endParaRPr lang="en-US" dirty="0">
              <a:solidFill>
                <a:srgbClr val="000000"/>
              </a:solidFill>
              <a:latin typeface="Arial" panose="020B0604020202020204" pitchFamily="34" charset="0"/>
            </a:endParaRPr>
          </a:p>
          <a:p>
            <a:pPr marL="342900" indent="-342900">
              <a:buAutoNum type="arabicPeriod"/>
            </a:pPr>
            <a:r>
              <a:rPr lang="en-US" sz="1800" b="0" i="0" u="none" strike="noStrike" baseline="0" dirty="0">
                <a:solidFill>
                  <a:srgbClr val="000000"/>
                </a:solidFill>
                <a:latin typeface="Arial" panose="020B0604020202020204" pitchFamily="34" charset="0"/>
              </a:rPr>
              <a:t>The 'Reuse Area Check' gathers the information from the settings in transaction OMSR as well as from the </a:t>
            </a:r>
            <a:r>
              <a:rPr lang="en-US" sz="1800" b="0" i="0" u="none" strike="noStrike" baseline="0" dirty="0" err="1">
                <a:solidFill>
                  <a:srgbClr val="000000"/>
                </a:solidFill>
                <a:latin typeface="Arial" panose="020B0604020202020204" pitchFamily="34" charset="0"/>
              </a:rPr>
              <a:t>BAdI</a:t>
            </a:r>
            <a:r>
              <a:rPr lang="en-US" sz="1800" b="0" i="0" u="none" strike="noStrike" baseline="0" dirty="0">
                <a:solidFill>
                  <a:srgbClr val="000000"/>
                </a:solidFill>
                <a:latin typeface="Arial" panose="020B0604020202020204" pitchFamily="34" charset="0"/>
              </a:rPr>
              <a:t> BADI_MAT_F_SPEC_SEL and the hard-coded mandatory field checks in the business logic. </a:t>
            </a:r>
          </a:p>
          <a:p>
            <a:pPr marL="342900" indent="-342900">
              <a:buAutoNum type="arabicPeriod"/>
            </a:pPr>
            <a:endParaRPr lang="en-US" dirty="0">
              <a:solidFill>
                <a:srgbClr val="000000"/>
              </a:solidFill>
              <a:latin typeface="Arial" panose="020B0604020202020204" pitchFamily="34" charset="0"/>
            </a:endParaRPr>
          </a:p>
          <a:p>
            <a:pPr marL="342900" indent="-342900">
              <a:buAutoNum type="arabicPeriod"/>
            </a:pPr>
            <a:r>
              <a:rPr lang="en-US" sz="1800" b="0" i="0" u="none" strike="noStrike" baseline="0" dirty="0">
                <a:solidFill>
                  <a:srgbClr val="000000"/>
                </a:solidFill>
                <a:latin typeface="Arial" panose="020B0604020202020204" pitchFamily="34" charset="0"/>
              </a:rPr>
              <a:t>Therefore, if the 'Reuse Area Check' is marked as relevant for a step, the field properties cannot be changed for entities or attributes in the view Entity Types/Attributes per Change Request Step. </a:t>
            </a:r>
            <a:endParaRPr lang="en-IN" dirty="0"/>
          </a:p>
        </p:txBody>
      </p:sp>
    </p:spTree>
    <p:extLst>
      <p:ext uri="{BB962C8B-B14F-4D97-AF65-F5344CB8AC3E}">
        <p14:creationId xmlns:p14="http://schemas.microsoft.com/office/powerpoint/2010/main" xmlns="" val="2035713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7E705BAC-DB9F-483A-B1CE-C6CB326E3E64}"/>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Field Properties</a:t>
            </a:r>
            <a:endParaRPr lang="en-US" altLang="en-US" b="1" dirty="0"/>
          </a:p>
        </p:txBody>
      </p:sp>
      <p:sp>
        <p:nvSpPr>
          <p:cNvPr id="5" name="Oval 4">
            <a:extLst>
              <a:ext uri="{FF2B5EF4-FFF2-40B4-BE49-F238E27FC236}">
                <a16:creationId xmlns:a16="http://schemas.microsoft.com/office/drawing/2014/main" xmlns="" id="{3720E3E4-F535-C029-95B0-855C1E4C2E2C}"/>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9</a:t>
            </a:r>
          </a:p>
        </p:txBody>
      </p:sp>
      <p:sp>
        <p:nvSpPr>
          <p:cNvPr id="6" name="TextBox 5">
            <a:extLst>
              <a:ext uri="{FF2B5EF4-FFF2-40B4-BE49-F238E27FC236}">
                <a16:creationId xmlns:a16="http://schemas.microsoft.com/office/drawing/2014/main" xmlns="" id="{A0147E6B-149A-725B-081B-DE35C17BC1A2}"/>
              </a:ext>
            </a:extLst>
          </p:cNvPr>
          <p:cNvSpPr txBox="1"/>
          <p:nvPr/>
        </p:nvSpPr>
        <p:spPr>
          <a:xfrm>
            <a:off x="404140" y="825224"/>
            <a:ext cx="6911059" cy="1477328"/>
          </a:xfrm>
          <a:prstGeom prst="rect">
            <a:avLst/>
          </a:prstGeom>
          <a:noFill/>
        </p:spPr>
        <p:txBody>
          <a:bodyPr wrap="square">
            <a:spAutoFit/>
          </a:bodyPr>
          <a:lstStyle/>
          <a:p>
            <a:r>
              <a:rPr lang="en-US" sz="1800" b="1" u="none" strike="noStrike" baseline="0" dirty="0">
                <a:solidFill>
                  <a:srgbClr val="000000"/>
                </a:solidFill>
                <a:latin typeface="Arial" panose="020B0604020202020204" pitchFamily="34" charset="0"/>
              </a:rPr>
              <a:t>Use case: </a:t>
            </a:r>
            <a:r>
              <a:rPr lang="en-US" sz="1800" b="0" i="0" u="none" strike="noStrike" baseline="0" dirty="0">
                <a:solidFill>
                  <a:srgbClr val="000000"/>
                </a:solidFill>
                <a:latin typeface="Arial" panose="020B0604020202020204" pitchFamily="34" charset="0"/>
              </a:rPr>
              <a:t>LABOR is set to mandatory in T130F (OMSR), but you don’t want the field to be mandatory at step 00 </a:t>
            </a:r>
          </a:p>
          <a:p>
            <a:endParaRPr lang="en-US" dirty="0">
              <a:solidFill>
                <a:srgbClr val="000000"/>
              </a:solidFill>
              <a:latin typeface="Arial" panose="020B0604020202020204" pitchFamily="34" charset="0"/>
            </a:endParaRPr>
          </a:p>
          <a:p>
            <a:endParaRPr lang="en-US" sz="1800" b="1" u="none" strike="noStrike" baseline="0" dirty="0">
              <a:solidFill>
                <a:srgbClr val="000000"/>
              </a:solidFill>
              <a:latin typeface="Arial" panose="020B0604020202020204" pitchFamily="34" charset="0"/>
            </a:endParaRPr>
          </a:p>
          <a:p>
            <a:endParaRPr lang="en-US" sz="1800" b="1" u="none" strike="noStrike" baseline="0" dirty="0">
              <a:solidFill>
                <a:srgbClr val="000000"/>
              </a:solidFill>
              <a:latin typeface="Arial" panose="020B0604020202020204" pitchFamily="34" charset="0"/>
            </a:endParaRPr>
          </a:p>
        </p:txBody>
      </p:sp>
      <p:pic>
        <p:nvPicPr>
          <p:cNvPr id="3" name="Picture 2">
            <a:extLst>
              <a:ext uri="{FF2B5EF4-FFF2-40B4-BE49-F238E27FC236}">
                <a16:creationId xmlns:a16="http://schemas.microsoft.com/office/drawing/2014/main" xmlns="" id="{9EF1F075-F697-BC9B-D8C1-0453AFBE681B}"/>
              </a:ext>
            </a:extLst>
          </p:cNvPr>
          <p:cNvPicPr>
            <a:picLocks noChangeAspect="1"/>
          </p:cNvPicPr>
          <p:nvPr/>
        </p:nvPicPr>
        <p:blipFill>
          <a:blip r:embed="rId3"/>
          <a:stretch>
            <a:fillRect/>
          </a:stretch>
        </p:blipFill>
        <p:spPr>
          <a:xfrm>
            <a:off x="609600" y="1676400"/>
            <a:ext cx="5867400" cy="3401124"/>
          </a:xfrm>
          <a:prstGeom prst="rect">
            <a:avLst/>
          </a:prstGeom>
        </p:spPr>
      </p:pic>
      <p:sp>
        <p:nvSpPr>
          <p:cNvPr id="8" name="TextBox 7">
            <a:extLst>
              <a:ext uri="{FF2B5EF4-FFF2-40B4-BE49-F238E27FC236}">
                <a16:creationId xmlns:a16="http://schemas.microsoft.com/office/drawing/2014/main" xmlns="" id="{591CD136-0210-7E4B-1FCA-D9FB21334473}"/>
              </a:ext>
            </a:extLst>
          </p:cNvPr>
          <p:cNvSpPr txBox="1"/>
          <p:nvPr/>
        </p:nvSpPr>
        <p:spPr>
          <a:xfrm>
            <a:off x="609600" y="5334000"/>
            <a:ext cx="8534400" cy="646331"/>
          </a:xfrm>
          <a:prstGeom prst="rect">
            <a:avLst/>
          </a:prstGeom>
          <a:noFill/>
        </p:spPr>
        <p:txBody>
          <a:bodyPr wrap="square">
            <a:spAutoFit/>
          </a:bodyPr>
          <a:lstStyle/>
          <a:p>
            <a:r>
              <a:rPr lang="en-US" dirty="0">
                <a:solidFill>
                  <a:srgbClr val="000000"/>
                </a:solidFill>
                <a:latin typeface="Arial" panose="020B0604020202020204" pitchFamily="34" charset="0"/>
              </a:rPr>
              <a:t>S</a:t>
            </a:r>
            <a:r>
              <a:rPr lang="en-US" sz="1800" b="0" i="0" u="none" strike="noStrike" baseline="0" dirty="0">
                <a:solidFill>
                  <a:srgbClr val="000000"/>
                </a:solidFill>
                <a:latin typeface="Arial" panose="020B0604020202020204" pitchFamily="34" charset="0"/>
              </a:rPr>
              <a:t>et entities or selected attributes to </a:t>
            </a:r>
            <a:r>
              <a:rPr lang="en-US" sz="1800" b="1" i="0" u="none" strike="noStrike" baseline="0" dirty="0">
                <a:solidFill>
                  <a:srgbClr val="000000"/>
                </a:solidFill>
                <a:latin typeface="Arial" panose="020B0604020202020204" pitchFamily="34" charset="0"/>
              </a:rPr>
              <a:t>‘No required Field Check’ </a:t>
            </a:r>
            <a:r>
              <a:rPr lang="en-US" sz="1800" b="0" i="0" u="none" strike="noStrike" baseline="0" dirty="0">
                <a:solidFill>
                  <a:srgbClr val="000000"/>
                </a:solidFill>
                <a:latin typeface="Arial" panose="020B0604020202020204" pitchFamily="34" charset="0"/>
              </a:rPr>
              <a:t>for a step, &gt;&gt; Deselect the 'Reuse Area Check' </a:t>
            </a:r>
            <a:endParaRPr lang="en-IN" dirty="0"/>
          </a:p>
        </p:txBody>
      </p:sp>
    </p:spTree>
    <p:extLst>
      <p:ext uri="{BB962C8B-B14F-4D97-AF65-F5344CB8AC3E}">
        <p14:creationId xmlns:p14="http://schemas.microsoft.com/office/powerpoint/2010/main" xmlns="" val="1203166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7E705BAC-DB9F-483A-B1CE-C6CB326E3E64}"/>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Field Properties</a:t>
            </a:r>
            <a:endParaRPr lang="en-US" altLang="en-US" b="1" dirty="0"/>
          </a:p>
        </p:txBody>
      </p:sp>
      <p:sp>
        <p:nvSpPr>
          <p:cNvPr id="5" name="Oval 4">
            <a:extLst>
              <a:ext uri="{FF2B5EF4-FFF2-40B4-BE49-F238E27FC236}">
                <a16:creationId xmlns:a16="http://schemas.microsoft.com/office/drawing/2014/main" xmlns="" id="{3720E3E4-F535-C029-95B0-855C1E4C2E2C}"/>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9</a:t>
            </a:r>
          </a:p>
        </p:txBody>
      </p:sp>
      <p:sp>
        <p:nvSpPr>
          <p:cNvPr id="3" name="TextBox 2">
            <a:extLst>
              <a:ext uri="{FF2B5EF4-FFF2-40B4-BE49-F238E27FC236}">
                <a16:creationId xmlns:a16="http://schemas.microsoft.com/office/drawing/2014/main" xmlns="" id="{BDC0A229-409A-8CC4-4167-327C50F69AD3}"/>
              </a:ext>
            </a:extLst>
          </p:cNvPr>
          <p:cNvSpPr txBox="1"/>
          <p:nvPr/>
        </p:nvSpPr>
        <p:spPr>
          <a:xfrm>
            <a:off x="407950" y="914400"/>
            <a:ext cx="8050249" cy="1200329"/>
          </a:xfrm>
          <a:prstGeom prst="rect">
            <a:avLst/>
          </a:prstGeom>
          <a:noFill/>
        </p:spPr>
        <p:txBody>
          <a:bodyPr wrap="square">
            <a:spAutoFit/>
          </a:bodyPr>
          <a:lstStyle/>
          <a:p>
            <a:r>
              <a:rPr lang="en-IN" sz="1800" b="0" i="0" u="none" strike="noStrike" baseline="0" dirty="0" err="1">
                <a:solidFill>
                  <a:srgbClr val="000000"/>
                </a:solidFill>
                <a:latin typeface="Arial" panose="020B0604020202020204" pitchFamily="34" charset="0"/>
              </a:rPr>
              <a:t>BAdI</a:t>
            </a:r>
            <a:r>
              <a:rPr lang="en-IN" sz="1800" b="0" i="0" u="none" strike="noStrike" baseline="0" dirty="0">
                <a:solidFill>
                  <a:srgbClr val="000000"/>
                </a:solidFill>
                <a:latin typeface="Arial" panose="020B0604020202020204" pitchFamily="34" charset="0"/>
              </a:rPr>
              <a:t>: Access </a:t>
            </a:r>
            <a:r>
              <a:rPr lang="en-US" sz="1800" b="0" i="0" u="none" strike="noStrike" baseline="0" dirty="0">
                <a:solidFill>
                  <a:srgbClr val="000000"/>
                </a:solidFill>
                <a:latin typeface="Arial" panose="020B0604020202020204" pitchFamily="34" charset="0"/>
              </a:rPr>
              <a:t>to Customer-Dependent Field Property Settings</a:t>
            </a:r>
          </a:p>
          <a:p>
            <a:r>
              <a:rPr lang="en-US" sz="1800" b="0" i="0" u="none" strike="noStrike" baseline="0" dirty="0">
                <a:solidFill>
                  <a:srgbClr val="000000"/>
                </a:solidFill>
                <a:latin typeface="Arial" panose="020B0604020202020204" pitchFamily="34" charset="0"/>
              </a:rPr>
              <a:t> </a:t>
            </a:r>
            <a:r>
              <a:rPr lang="en-US" sz="1800" b="1" i="1" u="none" strike="noStrike" baseline="0" dirty="0">
                <a:solidFill>
                  <a:srgbClr val="000000"/>
                </a:solidFill>
                <a:latin typeface="Arial" panose="020B0604020202020204" pitchFamily="34" charset="0"/>
              </a:rPr>
              <a:t>Enhancement Spot USMD_ACC_FLD_PROP_CUST_DEP_SET </a:t>
            </a:r>
          </a:p>
          <a:p>
            <a:r>
              <a:rPr lang="en-US" b="1" i="1" dirty="0">
                <a:solidFill>
                  <a:srgbClr val="000000"/>
                </a:solidFill>
                <a:latin typeface="Arial" panose="020B0604020202020204" pitchFamily="34" charset="0"/>
              </a:rPr>
              <a:t>&gt;&gt; </a:t>
            </a:r>
            <a:r>
              <a:rPr lang="en-US" sz="1800" b="0" i="0" u="none" strike="noStrike" baseline="0" dirty="0">
                <a:solidFill>
                  <a:srgbClr val="000000"/>
                </a:solidFill>
                <a:latin typeface="Arial" panose="020B0604020202020204" pitchFamily="34" charset="0"/>
              </a:rPr>
              <a:t>method IF_EX_USMD_ACC_FLD_PROP_CDS~MODIFY_FLD_PROP_ATTR </a:t>
            </a:r>
            <a:r>
              <a:rPr lang="en-US" sz="1800" b="1" i="1" u="none" strike="noStrike" baseline="0" dirty="0">
                <a:solidFill>
                  <a:srgbClr val="000000"/>
                </a:solidFill>
                <a:latin typeface="Arial" panose="020B0604020202020204" pitchFamily="34" charset="0"/>
              </a:rPr>
              <a:t> </a:t>
            </a:r>
            <a:endParaRPr lang="en-IN" dirty="0"/>
          </a:p>
        </p:txBody>
      </p:sp>
      <p:sp>
        <p:nvSpPr>
          <p:cNvPr id="8" name="TextBox 7">
            <a:extLst>
              <a:ext uri="{FF2B5EF4-FFF2-40B4-BE49-F238E27FC236}">
                <a16:creationId xmlns:a16="http://schemas.microsoft.com/office/drawing/2014/main" xmlns="" id="{C5F2C189-785A-0EA9-6A4A-B78508380DF0}"/>
              </a:ext>
            </a:extLst>
          </p:cNvPr>
          <p:cNvSpPr txBox="1"/>
          <p:nvPr/>
        </p:nvSpPr>
        <p:spPr>
          <a:xfrm>
            <a:off x="377471" y="2389288"/>
            <a:ext cx="9117049" cy="1754326"/>
          </a:xfrm>
          <a:prstGeom prst="rect">
            <a:avLst/>
          </a:prstGeom>
          <a:noFill/>
        </p:spPr>
        <p:txBody>
          <a:bodyPr wrap="square">
            <a:spAutoFit/>
          </a:bodyPr>
          <a:lstStyle/>
          <a:p>
            <a:r>
              <a:rPr lang="en-US" dirty="0">
                <a:solidFill>
                  <a:srgbClr val="000000"/>
                </a:solidFill>
                <a:latin typeface="Arial" panose="020B0604020202020204" pitchFamily="34" charset="0"/>
              </a:rPr>
              <a:t>S</a:t>
            </a:r>
            <a:r>
              <a:rPr lang="en-US" sz="1800" b="0" i="0" u="none" strike="noStrike" baseline="0" dirty="0">
                <a:solidFill>
                  <a:srgbClr val="000000"/>
                </a:solidFill>
                <a:latin typeface="Arial" panose="020B0604020202020204" pitchFamily="34" charset="0"/>
              </a:rPr>
              <a:t>et the field properties to hidden, read only, optional, or mandatory:</a:t>
            </a:r>
          </a:p>
          <a:p>
            <a:endParaRPr lang="en-US"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1</a:t>
            </a:r>
            <a:r>
              <a:rPr lang="en-US" dirty="0">
                <a:solidFill>
                  <a:srgbClr val="000000"/>
                </a:solidFill>
                <a:latin typeface="Arial" panose="020B0604020202020204" pitchFamily="34" charset="0"/>
              </a:rPr>
              <a:t>. Already hidden fields can’t be changed </a:t>
            </a:r>
          </a:p>
          <a:p>
            <a:r>
              <a:rPr lang="en-US" dirty="0">
                <a:solidFill>
                  <a:srgbClr val="000000"/>
                </a:solidFill>
                <a:latin typeface="Arial" panose="020B0604020202020204" pitchFamily="34" charset="0"/>
              </a:rPr>
              <a:t>2. Read only fields you can change the field properties only to hidden </a:t>
            </a:r>
          </a:p>
          <a:p>
            <a:r>
              <a:rPr lang="en-US" dirty="0">
                <a:solidFill>
                  <a:srgbClr val="000000"/>
                </a:solidFill>
                <a:latin typeface="Arial" panose="020B0604020202020204" pitchFamily="34" charset="0"/>
              </a:rPr>
              <a:t>3. For optional fields, you can set the field properties to hidden, read only, or mandatory </a:t>
            </a:r>
          </a:p>
          <a:p>
            <a:r>
              <a:rPr lang="en-US" dirty="0">
                <a:solidFill>
                  <a:srgbClr val="000000"/>
                </a:solidFill>
                <a:latin typeface="Arial" panose="020B0604020202020204" pitchFamily="34" charset="0"/>
              </a:rPr>
              <a:t>4. For mandatory fields, you can set the field properties to hidden, read only, or optional. </a:t>
            </a:r>
            <a:endParaRPr lang="en-IN" dirty="0">
              <a:solidFill>
                <a:srgbClr val="000000"/>
              </a:solidFill>
              <a:latin typeface="Arial" panose="020B0604020202020204" pitchFamily="34" charset="0"/>
            </a:endParaRPr>
          </a:p>
        </p:txBody>
      </p:sp>
      <p:sp>
        <p:nvSpPr>
          <p:cNvPr id="12" name="TextBox 11">
            <a:extLst>
              <a:ext uri="{FF2B5EF4-FFF2-40B4-BE49-F238E27FC236}">
                <a16:creationId xmlns:a16="http://schemas.microsoft.com/office/drawing/2014/main" xmlns="" id="{8F3BE347-9D13-BC2E-A98D-7B382D8FEC73}"/>
              </a:ext>
            </a:extLst>
          </p:cNvPr>
          <p:cNvSpPr txBox="1"/>
          <p:nvPr/>
        </p:nvSpPr>
        <p:spPr>
          <a:xfrm>
            <a:off x="407950" y="4460768"/>
            <a:ext cx="8583650" cy="923330"/>
          </a:xfrm>
          <a:prstGeom prst="rect">
            <a:avLst/>
          </a:prstGeom>
          <a:noFill/>
        </p:spPr>
        <p:txBody>
          <a:bodyPr wrap="square">
            <a:spAutoFit/>
          </a:bodyPr>
          <a:lstStyle/>
          <a:p>
            <a:r>
              <a:rPr lang="en-US" b="1" dirty="0">
                <a:solidFill>
                  <a:srgbClr val="000000"/>
                </a:solidFill>
                <a:latin typeface="Arial" panose="020B0604020202020204" pitchFamily="34" charset="0"/>
              </a:rPr>
              <a:t>M</a:t>
            </a:r>
            <a:r>
              <a:rPr lang="en-US" sz="1800" b="1" i="0" u="none" strike="noStrike" baseline="0" dirty="0">
                <a:solidFill>
                  <a:srgbClr val="000000"/>
                </a:solidFill>
                <a:latin typeface="Arial" panose="020B0604020202020204" pitchFamily="34" charset="0"/>
              </a:rPr>
              <a:t>essages</a:t>
            </a:r>
            <a:r>
              <a:rPr lang="en-US" sz="1800" b="0" i="0" u="none" strike="noStrike" baseline="0" dirty="0">
                <a:solidFill>
                  <a:srgbClr val="000000"/>
                </a:solidFill>
                <a:latin typeface="Arial" panose="020B0604020202020204" pitchFamily="34" charset="0"/>
              </a:rPr>
              <a:t> during the check for new mandatory fields:</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B</a:t>
            </a:r>
            <a:r>
              <a:rPr lang="en-US" sz="1800" b="0" i="0" u="none" strike="noStrike" baseline="0" dirty="0">
                <a:solidFill>
                  <a:srgbClr val="000000"/>
                </a:solidFill>
                <a:latin typeface="Arial" panose="020B0604020202020204" pitchFamily="34" charset="0"/>
              </a:rPr>
              <a:t>uild the check with a new </a:t>
            </a:r>
            <a:r>
              <a:rPr lang="en-US" sz="1800" b="1" i="0" u="none" strike="noStrike" baseline="0" dirty="0">
                <a:solidFill>
                  <a:srgbClr val="000000"/>
                </a:solidFill>
                <a:latin typeface="Arial" panose="020B0604020202020204" pitchFamily="34" charset="0"/>
              </a:rPr>
              <a:t>BRF+ rule </a:t>
            </a:r>
            <a:r>
              <a:rPr lang="en-US" sz="1800" b="0" i="0" u="none" strike="noStrike" baseline="0" dirty="0">
                <a:solidFill>
                  <a:srgbClr val="000000"/>
                </a:solidFill>
                <a:latin typeface="Arial" panose="020B0604020202020204" pitchFamily="34" charset="0"/>
              </a:rPr>
              <a:t>or using the </a:t>
            </a:r>
            <a:r>
              <a:rPr lang="en-US" sz="1800" b="1" i="0" u="none" strike="noStrike" baseline="0" dirty="0" err="1">
                <a:solidFill>
                  <a:srgbClr val="000000"/>
                </a:solidFill>
                <a:latin typeface="Arial" panose="020B0604020202020204" pitchFamily="34" charset="0"/>
              </a:rPr>
              <a:t>BAdI</a:t>
            </a:r>
            <a:r>
              <a:rPr lang="en-US" sz="1800" b="1" i="0" u="none" strike="noStrike" baseline="0" dirty="0">
                <a:solidFill>
                  <a:srgbClr val="000000"/>
                </a:solidFill>
                <a:latin typeface="Arial" panose="020B0604020202020204" pitchFamily="34" charset="0"/>
              </a:rPr>
              <a:t> USMD_RULE_SERVICE  </a:t>
            </a:r>
            <a:endParaRPr lang="en-IN" b="1" dirty="0"/>
          </a:p>
        </p:txBody>
      </p:sp>
    </p:spTree>
    <p:extLst>
      <p:ext uri="{BB962C8B-B14F-4D97-AF65-F5344CB8AC3E}">
        <p14:creationId xmlns:p14="http://schemas.microsoft.com/office/powerpoint/2010/main" xmlns="" val="4252080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7E705BAC-DB9F-483A-B1CE-C6CB326E3E64}"/>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Field Properties</a:t>
            </a:r>
            <a:endParaRPr lang="en-US" altLang="en-US" b="1" dirty="0"/>
          </a:p>
        </p:txBody>
      </p:sp>
      <p:sp>
        <p:nvSpPr>
          <p:cNvPr id="5" name="Oval 4">
            <a:extLst>
              <a:ext uri="{FF2B5EF4-FFF2-40B4-BE49-F238E27FC236}">
                <a16:creationId xmlns:a16="http://schemas.microsoft.com/office/drawing/2014/main" xmlns="" id="{3720E3E4-F535-C029-95B0-855C1E4C2E2C}"/>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9</a:t>
            </a:r>
          </a:p>
        </p:txBody>
      </p:sp>
      <p:sp>
        <p:nvSpPr>
          <p:cNvPr id="3" name="TextBox 2">
            <a:extLst>
              <a:ext uri="{FF2B5EF4-FFF2-40B4-BE49-F238E27FC236}">
                <a16:creationId xmlns:a16="http://schemas.microsoft.com/office/drawing/2014/main" xmlns="" id="{BDC0A229-409A-8CC4-4167-327C50F69AD3}"/>
              </a:ext>
            </a:extLst>
          </p:cNvPr>
          <p:cNvSpPr txBox="1"/>
          <p:nvPr/>
        </p:nvSpPr>
        <p:spPr>
          <a:xfrm>
            <a:off x="373660" y="787767"/>
            <a:ext cx="8050249" cy="369332"/>
          </a:xfrm>
          <a:prstGeom prst="rect">
            <a:avLst/>
          </a:prstGeom>
          <a:noFill/>
        </p:spPr>
        <p:txBody>
          <a:bodyPr wrap="square">
            <a:spAutoFit/>
          </a:bodyPr>
          <a:lstStyle/>
          <a:p>
            <a:r>
              <a:rPr lang="en-US" b="1" dirty="0">
                <a:solidFill>
                  <a:srgbClr val="000000"/>
                </a:solidFill>
                <a:latin typeface="Arial" panose="020B0604020202020204" pitchFamily="34" charset="0"/>
              </a:rPr>
              <a:t>Custom feeder class </a:t>
            </a:r>
            <a:endParaRPr lang="en-IN" b="1"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xmlns="" id="{7749A00A-4621-8D36-A8FC-15F4D086A109}"/>
              </a:ext>
            </a:extLst>
          </p:cNvPr>
          <p:cNvSpPr txBox="1"/>
          <p:nvPr/>
        </p:nvSpPr>
        <p:spPr>
          <a:xfrm>
            <a:off x="373660" y="1185585"/>
            <a:ext cx="9303740" cy="1754326"/>
          </a:xfrm>
          <a:prstGeom prst="rect">
            <a:avLst/>
          </a:prstGeom>
          <a:noFill/>
        </p:spPr>
        <p:txBody>
          <a:bodyPr wrap="square">
            <a:spAutoFit/>
          </a:bodyPr>
          <a:lstStyle/>
          <a:p>
            <a:r>
              <a:rPr lang="en-US" sz="1800" b="1" i="0" u="none" strike="noStrike" baseline="0" dirty="0">
                <a:solidFill>
                  <a:srgbClr val="000000"/>
                </a:solidFill>
                <a:latin typeface="Arial" panose="020B0604020202020204" pitchFamily="34" charset="0"/>
              </a:rPr>
              <a:t>Use </a:t>
            </a:r>
            <a:r>
              <a:rPr lang="en-US" b="1" dirty="0">
                <a:solidFill>
                  <a:srgbClr val="000000"/>
                </a:solidFill>
                <a:latin typeface="Arial" panose="020B0604020202020204" pitchFamily="34" charset="0"/>
              </a:rPr>
              <a:t>Case: </a:t>
            </a:r>
            <a:r>
              <a:rPr lang="en-US" sz="1800" b="0" i="0" u="none" strike="noStrike" baseline="0" dirty="0">
                <a:solidFill>
                  <a:srgbClr val="000000"/>
                </a:solidFill>
                <a:latin typeface="Arial" panose="020B0604020202020204" pitchFamily="34" charset="0"/>
              </a:rPr>
              <a:t>New feeder classes that add new functionality or that either modify or replace existing SAP standard functionality to link with the UIBB. </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Following standard classes are enhanced</a:t>
            </a:r>
          </a:p>
          <a:p>
            <a:r>
              <a:rPr lang="en-IN" sz="1800" b="1" i="0" u="none" strike="noStrike" baseline="0" dirty="0">
                <a:solidFill>
                  <a:srgbClr val="000000"/>
                </a:solidFill>
              </a:rPr>
              <a:t>CL_BS_BP_GUIBB_FORM</a:t>
            </a:r>
          </a:p>
          <a:p>
            <a:r>
              <a:rPr lang="en-IN" sz="1800" b="1" i="0" u="none" strike="noStrike" baseline="0" dirty="0">
                <a:solidFill>
                  <a:srgbClr val="000000"/>
                </a:solidFill>
              </a:rPr>
              <a:t>CL_BS_BP_GUIBB_LIST </a:t>
            </a:r>
            <a:endParaRPr lang="en-IN" b="1" dirty="0"/>
          </a:p>
        </p:txBody>
      </p:sp>
      <p:sp>
        <p:nvSpPr>
          <p:cNvPr id="11" name="TextBox 10">
            <a:extLst>
              <a:ext uri="{FF2B5EF4-FFF2-40B4-BE49-F238E27FC236}">
                <a16:creationId xmlns:a16="http://schemas.microsoft.com/office/drawing/2014/main" xmlns="" id="{F2CA6ED2-A8AB-AC90-B3AD-A1BB838363F7}"/>
              </a:ext>
            </a:extLst>
          </p:cNvPr>
          <p:cNvSpPr txBox="1"/>
          <p:nvPr/>
        </p:nvSpPr>
        <p:spPr>
          <a:xfrm>
            <a:off x="373660" y="3048000"/>
            <a:ext cx="9303740" cy="3139321"/>
          </a:xfrm>
          <a:prstGeom prst="rect">
            <a:avLst/>
          </a:prstGeom>
          <a:noFill/>
        </p:spPr>
        <p:txBody>
          <a:bodyPr wrap="square">
            <a:spAutoFit/>
          </a:bodyPr>
          <a:lstStyle/>
          <a:p>
            <a:r>
              <a:rPr lang="en-US" sz="1800" b="1" i="0" u="none" strike="noStrike" baseline="0" dirty="0">
                <a:solidFill>
                  <a:srgbClr val="000000"/>
                </a:solidFill>
              </a:rPr>
              <a:t>Create a custom feeder class</a:t>
            </a:r>
          </a:p>
          <a:p>
            <a:r>
              <a:rPr lang="en-US" sz="1800" b="0" i="0" u="none" strike="noStrike" baseline="0" dirty="0">
                <a:solidFill>
                  <a:srgbClr val="000000"/>
                </a:solidFill>
                <a:latin typeface="Arial" panose="020B0604020202020204" pitchFamily="34" charset="0"/>
              </a:rPr>
              <a:t>• Name the new class ZCL_BS_CU_GUIBB_GENERAL_DATA. </a:t>
            </a:r>
          </a:p>
          <a:p>
            <a:r>
              <a:rPr lang="en-US" sz="1800" b="0" i="0" u="none" strike="noStrike" baseline="0" dirty="0">
                <a:solidFill>
                  <a:srgbClr val="000000"/>
                </a:solidFill>
                <a:latin typeface="Arial" panose="020B0604020202020204" pitchFamily="34" charset="0"/>
              </a:rPr>
              <a:t>• Maintain the class description as “My customer general data feeder”. </a:t>
            </a:r>
          </a:p>
          <a:p>
            <a:r>
              <a:rPr lang="en-US" sz="1800" b="0" i="0" u="none" strike="noStrike" baseline="0" dirty="0">
                <a:solidFill>
                  <a:srgbClr val="000000"/>
                </a:solidFill>
                <a:latin typeface="Arial" panose="020B0604020202020204" pitchFamily="34" charset="0"/>
              </a:rPr>
              <a:t>• Define the class as “Usual ABAP Class”. </a:t>
            </a:r>
          </a:p>
          <a:p>
            <a:r>
              <a:rPr lang="en-US" sz="1800" b="0" i="0" u="none" strike="noStrike" baseline="0" dirty="0">
                <a:solidFill>
                  <a:srgbClr val="000000"/>
                </a:solidFill>
                <a:latin typeface="Arial" panose="020B0604020202020204" pitchFamily="34" charset="0"/>
              </a:rPr>
              <a:t>• Decide if the class is Final or not. </a:t>
            </a:r>
          </a:p>
          <a:p>
            <a:r>
              <a:rPr lang="en-US" sz="1800" b="0" i="0" u="none" strike="noStrike" baseline="0" dirty="0">
                <a:solidFill>
                  <a:srgbClr val="000000"/>
                </a:solidFill>
                <a:latin typeface="Arial" panose="020B0604020202020204" pitchFamily="34" charset="0"/>
              </a:rPr>
              <a:t>• </a:t>
            </a:r>
            <a:r>
              <a:rPr lang="en-US" dirty="0">
                <a:solidFill>
                  <a:srgbClr val="000000"/>
                </a:solidFill>
                <a:latin typeface="Arial" panose="020B0604020202020204" pitchFamily="34" charset="0"/>
              </a:rPr>
              <a:t>A</a:t>
            </a:r>
            <a:r>
              <a:rPr lang="en-US" sz="1800" b="0" i="0" u="none" strike="noStrike" baseline="0" dirty="0">
                <a:solidFill>
                  <a:srgbClr val="000000"/>
                </a:solidFill>
                <a:latin typeface="Arial" panose="020B0604020202020204" pitchFamily="34" charset="0"/>
              </a:rPr>
              <a:t>dd the CL_BS_CU_GUIBB_GENERAL_DATA superclass</a:t>
            </a:r>
          </a:p>
          <a:p>
            <a:r>
              <a:rPr lang="en-US" sz="1800" b="0" i="0" u="none" strike="noStrike" baseline="0" dirty="0">
                <a:solidFill>
                  <a:srgbClr val="000000"/>
                </a:solidFill>
                <a:latin typeface="Arial" panose="020B0604020202020204" pitchFamily="34" charset="0"/>
              </a:rPr>
              <a:t>•</a:t>
            </a:r>
            <a:r>
              <a:rPr lang="en-US" dirty="0">
                <a:solidFill>
                  <a:srgbClr val="000000"/>
                </a:solidFill>
                <a:latin typeface="Arial" panose="020B0604020202020204" pitchFamily="34" charset="0"/>
              </a:rPr>
              <a:t> </a:t>
            </a:r>
            <a:r>
              <a:rPr lang="en-US" sz="1800" b="0" i="0" u="none" strike="noStrike" baseline="0" dirty="0">
                <a:solidFill>
                  <a:srgbClr val="000000"/>
                </a:solidFill>
                <a:latin typeface="Arial" panose="020B0604020202020204" pitchFamily="34" charset="0"/>
              </a:rPr>
              <a:t>Save, check and activate the class </a:t>
            </a:r>
          </a:p>
          <a:p>
            <a:r>
              <a:rPr lang="en-US" sz="1800" b="0" i="0" u="none" strike="noStrike" baseline="0" dirty="0">
                <a:solidFill>
                  <a:srgbClr val="000000"/>
                </a:solidFill>
                <a:latin typeface="Arial" panose="020B0604020202020204" pitchFamily="34" charset="0"/>
              </a:rPr>
              <a:t>•</a:t>
            </a:r>
            <a:r>
              <a:rPr lang="en-US" dirty="0">
                <a:solidFill>
                  <a:srgbClr val="000000"/>
                </a:solidFill>
                <a:latin typeface="Arial" panose="020B0604020202020204" pitchFamily="34" charset="0"/>
              </a:rPr>
              <a:t> Create a customizing for the UIBB </a:t>
            </a:r>
          </a:p>
          <a:p>
            <a:r>
              <a:rPr lang="en-US" sz="1800" b="0" i="0" u="none" strike="noStrike" baseline="0" dirty="0">
                <a:solidFill>
                  <a:srgbClr val="000000"/>
                </a:solidFill>
                <a:latin typeface="Arial" panose="020B0604020202020204" pitchFamily="34" charset="0"/>
              </a:rPr>
              <a:t>• Replace and save the feeder class and its parameters </a:t>
            </a:r>
          </a:p>
          <a:p>
            <a:r>
              <a:rPr lang="en-US" sz="1800" b="0" i="0" u="none" strike="noStrike" baseline="0" dirty="0">
                <a:solidFill>
                  <a:srgbClr val="000000"/>
                </a:solidFill>
                <a:latin typeface="Arial" panose="020B0604020202020204" pitchFamily="34" charset="0"/>
              </a:rPr>
              <a:t>• Redefine method (e.g. GET_ENTITY_DATA) in ZCL_BS _CU_GUIBB_GENERAL_DATA </a:t>
            </a:r>
          </a:p>
          <a:p>
            <a:r>
              <a:rPr lang="en-US" sz="1800" b="0" i="0" u="none" strike="noStrike" baseline="0" dirty="0">
                <a:solidFill>
                  <a:srgbClr val="000000"/>
                </a:solidFill>
                <a:latin typeface="Arial" panose="020B0604020202020204" pitchFamily="34" charset="0"/>
              </a:rPr>
              <a:t>• Implement a call to the parent class. Save and activate the redefinition. </a:t>
            </a:r>
            <a:endParaRPr lang="en-IN" dirty="0">
              <a:solidFill>
                <a:srgbClr val="000000"/>
              </a:solidFill>
              <a:latin typeface="Arial" panose="020B0604020202020204" pitchFamily="34" charset="0"/>
            </a:endParaRPr>
          </a:p>
        </p:txBody>
      </p:sp>
    </p:spTree>
    <p:extLst>
      <p:ext uri="{BB962C8B-B14F-4D97-AF65-F5344CB8AC3E}">
        <p14:creationId xmlns:p14="http://schemas.microsoft.com/office/powerpoint/2010/main" xmlns="" val="466797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7E705BAC-DB9F-483A-B1CE-C6CB326E3E64}"/>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Field Properties</a:t>
            </a:r>
            <a:endParaRPr lang="en-US" altLang="en-US" b="1" dirty="0"/>
          </a:p>
        </p:txBody>
      </p:sp>
      <p:sp>
        <p:nvSpPr>
          <p:cNvPr id="5" name="Oval 4">
            <a:extLst>
              <a:ext uri="{FF2B5EF4-FFF2-40B4-BE49-F238E27FC236}">
                <a16:creationId xmlns:a16="http://schemas.microsoft.com/office/drawing/2014/main" xmlns="" id="{3720E3E4-F535-C029-95B0-855C1E4C2E2C}"/>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9</a:t>
            </a:r>
          </a:p>
        </p:txBody>
      </p:sp>
      <p:sp>
        <p:nvSpPr>
          <p:cNvPr id="3" name="TextBox 2">
            <a:extLst>
              <a:ext uri="{FF2B5EF4-FFF2-40B4-BE49-F238E27FC236}">
                <a16:creationId xmlns:a16="http://schemas.microsoft.com/office/drawing/2014/main" xmlns="" id="{BDC0A229-409A-8CC4-4167-327C50F69AD3}"/>
              </a:ext>
            </a:extLst>
          </p:cNvPr>
          <p:cNvSpPr txBox="1"/>
          <p:nvPr/>
        </p:nvSpPr>
        <p:spPr>
          <a:xfrm>
            <a:off x="373660" y="787767"/>
            <a:ext cx="8050249" cy="369332"/>
          </a:xfrm>
          <a:prstGeom prst="rect">
            <a:avLst/>
          </a:prstGeom>
          <a:noFill/>
        </p:spPr>
        <p:txBody>
          <a:bodyPr wrap="square">
            <a:spAutoFit/>
          </a:bodyPr>
          <a:lstStyle/>
          <a:p>
            <a:r>
              <a:rPr lang="en-IN" b="1" dirty="0">
                <a:solidFill>
                  <a:srgbClr val="000000"/>
                </a:solidFill>
                <a:latin typeface="Arial" panose="020B0604020202020204" pitchFamily="34" charset="0"/>
              </a:rPr>
              <a:t>Custom </a:t>
            </a:r>
            <a:r>
              <a:rPr lang="en-IN" b="1" dirty="0" err="1">
                <a:solidFill>
                  <a:srgbClr val="000000"/>
                </a:solidFill>
                <a:latin typeface="Arial" panose="020B0604020202020204" pitchFamily="34" charset="0"/>
              </a:rPr>
              <a:t>genIL</a:t>
            </a:r>
            <a:r>
              <a:rPr lang="en-IN" b="1" dirty="0">
                <a:solidFill>
                  <a:srgbClr val="000000"/>
                </a:solidFill>
                <a:latin typeface="Arial" panose="020B0604020202020204" pitchFamily="34" charset="0"/>
              </a:rPr>
              <a:t> implementation class </a:t>
            </a:r>
          </a:p>
        </p:txBody>
      </p:sp>
      <p:sp>
        <p:nvSpPr>
          <p:cNvPr id="4" name="TextBox 3">
            <a:extLst>
              <a:ext uri="{FF2B5EF4-FFF2-40B4-BE49-F238E27FC236}">
                <a16:creationId xmlns:a16="http://schemas.microsoft.com/office/drawing/2014/main" xmlns="" id="{93A1C02A-FEAA-61DB-248C-698FCFC6DF78}"/>
              </a:ext>
            </a:extLst>
          </p:cNvPr>
          <p:cNvSpPr txBox="1"/>
          <p:nvPr/>
        </p:nvSpPr>
        <p:spPr>
          <a:xfrm>
            <a:off x="373660" y="1273425"/>
            <a:ext cx="8922740" cy="369332"/>
          </a:xfrm>
          <a:prstGeom prst="rect">
            <a:avLst/>
          </a:prstGeom>
          <a:noFill/>
        </p:spPr>
        <p:txBody>
          <a:bodyPr wrap="square">
            <a:spAutoFit/>
          </a:bodyPr>
          <a:lstStyle/>
          <a:p>
            <a:r>
              <a:rPr lang="en-US" b="1" dirty="0">
                <a:solidFill>
                  <a:srgbClr val="000000"/>
                </a:solidFill>
                <a:latin typeface="Arial" panose="020B0604020202020204" pitchFamily="34" charset="0"/>
              </a:rPr>
              <a:t>U</a:t>
            </a:r>
            <a:r>
              <a:rPr lang="en-US" sz="1800" b="1" i="0" u="none" strike="noStrike" baseline="0" dirty="0">
                <a:solidFill>
                  <a:srgbClr val="000000"/>
                </a:solidFill>
                <a:latin typeface="Arial" panose="020B0604020202020204" pitchFamily="34" charset="0"/>
              </a:rPr>
              <a:t>se case:  </a:t>
            </a:r>
            <a:r>
              <a:rPr lang="en-US" sz="1800" b="0" i="0" u="none" strike="noStrike" baseline="0" dirty="0">
                <a:solidFill>
                  <a:srgbClr val="000000"/>
                </a:solidFill>
                <a:latin typeface="Arial" panose="020B0604020202020204" pitchFamily="34" charset="0"/>
              </a:rPr>
              <a:t>it might also be required to create a custom </a:t>
            </a:r>
            <a:r>
              <a:rPr lang="en-US" sz="1800" b="0" i="0" u="none" strike="noStrike" baseline="0" dirty="0" err="1">
                <a:solidFill>
                  <a:srgbClr val="000000"/>
                </a:solidFill>
                <a:latin typeface="Arial" panose="020B0604020202020204" pitchFamily="34" charset="0"/>
              </a:rPr>
              <a:t>genIL</a:t>
            </a:r>
            <a:r>
              <a:rPr lang="en-US" sz="1800" b="0" i="0" u="none" strike="noStrike" baseline="0" dirty="0">
                <a:solidFill>
                  <a:srgbClr val="000000"/>
                </a:solidFill>
                <a:latin typeface="Arial" panose="020B0604020202020204" pitchFamily="34" charset="0"/>
              </a:rPr>
              <a:t> enhancement. </a:t>
            </a:r>
            <a:endParaRPr lang="en-IN" dirty="0"/>
          </a:p>
        </p:txBody>
      </p:sp>
      <p:sp>
        <p:nvSpPr>
          <p:cNvPr id="8" name="TextBox 7">
            <a:extLst>
              <a:ext uri="{FF2B5EF4-FFF2-40B4-BE49-F238E27FC236}">
                <a16:creationId xmlns:a16="http://schemas.microsoft.com/office/drawing/2014/main" xmlns="" id="{377A0895-07C5-AE29-4DBB-6DE35B4BCB85}"/>
              </a:ext>
            </a:extLst>
          </p:cNvPr>
          <p:cNvSpPr txBox="1"/>
          <p:nvPr/>
        </p:nvSpPr>
        <p:spPr>
          <a:xfrm>
            <a:off x="369850" y="1857824"/>
            <a:ext cx="8922740" cy="1200329"/>
          </a:xfrm>
          <a:prstGeom prst="rect">
            <a:avLst/>
          </a:prstGeom>
          <a:noFill/>
        </p:spPr>
        <p:txBody>
          <a:bodyPr wrap="square">
            <a:spAutoFit/>
          </a:bodyPr>
          <a:lstStyle/>
          <a:p>
            <a:r>
              <a:rPr lang="en-US" sz="1800" b="1" i="0" u="none" strike="noStrike" baseline="0" dirty="0">
                <a:solidFill>
                  <a:srgbClr val="000000"/>
                </a:solidFill>
              </a:rPr>
              <a:t>Create a custom </a:t>
            </a:r>
            <a:r>
              <a:rPr lang="en-US" sz="1800" b="1" i="0" u="none" strike="noStrike" baseline="0" dirty="0" err="1">
                <a:solidFill>
                  <a:srgbClr val="000000"/>
                </a:solidFill>
              </a:rPr>
              <a:t>genIL</a:t>
            </a:r>
            <a:r>
              <a:rPr lang="en-US" sz="1800" b="1" i="0" u="none" strike="noStrike" baseline="0" dirty="0">
                <a:solidFill>
                  <a:srgbClr val="000000"/>
                </a:solidFill>
              </a:rPr>
              <a:t> implementation class</a:t>
            </a:r>
          </a:p>
          <a:p>
            <a:r>
              <a:rPr lang="en-US" sz="1800" b="0" i="0" u="none" strike="noStrike" baseline="0" dirty="0">
                <a:solidFill>
                  <a:srgbClr val="000000"/>
                </a:solidFill>
                <a:latin typeface="Arial" panose="020B0604020202020204" pitchFamily="34" charset="0"/>
              </a:rPr>
              <a:t>• Name the new class ZCL_BS_GENIL_CUSTOM</a:t>
            </a:r>
          </a:p>
          <a:p>
            <a:r>
              <a:rPr lang="en-US" sz="1800" b="0" i="0" u="none" strike="noStrike" baseline="0" dirty="0">
                <a:solidFill>
                  <a:srgbClr val="000000"/>
                </a:solidFill>
                <a:latin typeface="Arial" panose="020B0604020202020204" pitchFamily="34" charset="0"/>
              </a:rPr>
              <a:t>• Add the CL_BS_CUSTOMER_GENIL superclass</a:t>
            </a:r>
          </a:p>
          <a:p>
            <a:r>
              <a:rPr lang="en-US" sz="1800" b="0" i="0" u="none" strike="noStrike" baseline="0" dirty="0">
                <a:solidFill>
                  <a:srgbClr val="000000"/>
                </a:solidFill>
                <a:latin typeface="Arial" panose="020B0604020202020204" pitchFamily="34" charset="0"/>
              </a:rPr>
              <a:t>• Save, check and activate the class  </a:t>
            </a:r>
          </a:p>
        </p:txBody>
      </p:sp>
      <p:sp>
        <p:nvSpPr>
          <p:cNvPr id="14" name="TextBox 13">
            <a:extLst>
              <a:ext uri="{FF2B5EF4-FFF2-40B4-BE49-F238E27FC236}">
                <a16:creationId xmlns:a16="http://schemas.microsoft.com/office/drawing/2014/main" xmlns="" id="{6F3E8753-1F69-062C-4B72-ACB384B49B45}"/>
              </a:ext>
            </a:extLst>
          </p:cNvPr>
          <p:cNvSpPr txBox="1"/>
          <p:nvPr/>
        </p:nvSpPr>
        <p:spPr>
          <a:xfrm>
            <a:off x="373660" y="3429000"/>
            <a:ext cx="9303740" cy="2031325"/>
          </a:xfrm>
          <a:prstGeom prst="rect">
            <a:avLst/>
          </a:prstGeom>
          <a:noFill/>
        </p:spPr>
        <p:txBody>
          <a:bodyPr wrap="square">
            <a:spAutoFit/>
          </a:bodyPr>
          <a:lstStyle/>
          <a:p>
            <a:r>
              <a:rPr lang="en-US" b="1" dirty="0">
                <a:solidFill>
                  <a:srgbClr val="000000"/>
                </a:solidFill>
              </a:rPr>
              <a:t>I</a:t>
            </a:r>
            <a:r>
              <a:rPr lang="en-US" sz="1800" b="1" i="0" u="none" strike="noStrike" baseline="0" dirty="0">
                <a:solidFill>
                  <a:srgbClr val="000000"/>
                </a:solidFill>
              </a:rPr>
              <a:t>nheritance of SAP defined </a:t>
            </a:r>
            <a:r>
              <a:rPr lang="en-US" sz="1800" b="1" i="0" u="none" strike="noStrike" baseline="0" dirty="0" err="1">
                <a:solidFill>
                  <a:srgbClr val="000000"/>
                </a:solidFill>
              </a:rPr>
              <a:t>genIL</a:t>
            </a:r>
            <a:r>
              <a:rPr lang="en-US" sz="1800" b="1" i="0" u="none" strike="noStrike" baseline="0" dirty="0">
                <a:solidFill>
                  <a:srgbClr val="000000"/>
                </a:solidFill>
              </a:rPr>
              <a:t> classes </a:t>
            </a:r>
          </a:p>
          <a:p>
            <a:pPr marL="285750" indent="-285750" algn="l">
              <a:buFont typeface="Arial" panose="020B0604020202020204" pitchFamily="34" charset="0"/>
              <a:buChar char="•"/>
            </a:pPr>
            <a:r>
              <a:rPr lang="en-IN" sz="1800" b="0" i="0" u="none" strike="noStrike" baseline="0" dirty="0">
                <a:solidFill>
                  <a:srgbClr val="000000"/>
                </a:solidFill>
              </a:rPr>
              <a:t> </a:t>
            </a:r>
            <a:r>
              <a:rPr lang="en-US" sz="1800" b="0" i="0" u="none" strike="noStrike" baseline="0" dirty="0">
                <a:solidFill>
                  <a:srgbClr val="000000"/>
                </a:solidFill>
              </a:rPr>
              <a:t>CL_MDG_BS_GENIL: the generic </a:t>
            </a:r>
            <a:r>
              <a:rPr lang="en-US" sz="1800" b="0" i="0" u="none" strike="noStrike" baseline="0" dirty="0" err="1">
                <a:solidFill>
                  <a:srgbClr val="000000"/>
                </a:solidFill>
              </a:rPr>
              <a:t>genIL</a:t>
            </a:r>
            <a:r>
              <a:rPr lang="en-US" sz="1800" b="0" i="0" u="none" strike="noStrike" baseline="0" dirty="0">
                <a:solidFill>
                  <a:srgbClr val="000000"/>
                </a:solidFill>
              </a:rPr>
              <a:t> implementation for all MDG solutions </a:t>
            </a:r>
          </a:p>
          <a:p>
            <a:r>
              <a:rPr lang="en-US" sz="1800" b="0" i="0" u="none" strike="noStrike" baseline="0" dirty="0">
                <a:solidFill>
                  <a:srgbClr val="000000"/>
                </a:solidFill>
                <a:latin typeface="Courier New" panose="02070309020205020404" pitchFamily="49" charset="0"/>
              </a:rPr>
              <a:t> o CL_BS_GENIL_BUPA: the </a:t>
            </a:r>
            <a:r>
              <a:rPr lang="en-US" sz="1800" b="0" i="0" u="none" strike="noStrike" baseline="0" dirty="0" err="1">
                <a:solidFill>
                  <a:srgbClr val="000000"/>
                </a:solidFill>
                <a:latin typeface="Courier New" panose="02070309020205020404" pitchFamily="49" charset="0"/>
              </a:rPr>
              <a:t>genIL</a:t>
            </a:r>
            <a:r>
              <a:rPr lang="en-US" sz="1800" b="0" i="0" u="none" strike="noStrike" baseline="0" dirty="0">
                <a:solidFill>
                  <a:srgbClr val="000000"/>
                </a:solidFill>
                <a:latin typeface="Courier New" panose="02070309020205020404" pitchFamily="49" charset="0"/>
              </a:rPr>
              <a:t> implementation for MDG-BP</a:t>
            </a:r>
          </a:p>
          <a:p>
            <a:r>
              <a:rPr lang="en-US" dirty="0">
                <a:solidFill>
                  <a:srgbClr val="000000"/>
                </a:solidFill>
                <a:latin typeface="Courier New" panose="02070309020205020404" pitchFamily="49" charset="0"/>
              </a:rPr>
              <a:t>  </a:t>
            </a:r>
            <a:r>
              <a:rPr lang="en-US" sz="1800" b="0" i="0" u="none" strike="noStrike" baseline="0" dirty="0">
                <a:solidFill>
                  <a:srgbClr val="000000"/>
                </a:solidFill>
                <a:latin typeface="Courier New" panose="02070309020205020404" pitchFamily="49" charset="0"/>
              </a:rPr>
              <a:t>o </a:t>
            </a:r>
            <a:r>
              <a:rPr lang="en-US" dirty="0">
                <a:solidFill>
                  <a:srgbClr val="000000"/>
                </a:solidFill>
                <a:latin typeface="Courier New" panose="02070309020205020404" pitchFamily="49" charset="0"/>
              </a:rPr>
              <a:t>CL_BS_GENIL_MLT_ASSIGNMENTS: the </a:t>
            </a:r>
            <a:r>
              <a:rPr lang="en-US" dirty="0" err="1">
                <a:solidFill>
                  <a:srgbClr val="000000"/>
                </a:solidFill>
                <a:latin typeface="Courier New" panose="02070309020205020404" pitchFamily="49" charset="0"/>
              </a:rPr>
              <a:t>genIL</a:t>
            </a:r>
            <a:r>
              <a:rPr lang="en-US" dirty="0">
                <a:solidFill>
                  <a:srgbClr val="000000"/>
                </a:solidFill>
                <a:latin typeface="Courier New" panose="02070309020205020404" pitchFamily="49" charset="0"/>
              </a:rPr>
              <a:t> implementation for multiple assignments </a:t>
            </a:r>
            <a:endParaRPr lang="en-IN" sz="1200" b="0" i="0" u="none" strike="noStrike" baseline="0" dirty="0">
              <a:solidFill>
                <a:srgbClr val="000000"/>
              </a:solidFill>
            </a:endParaRPr>
          </a:p>
          <a:p>
            <a:pPr lvl="1"/>
            <a:r>
              <a:rPr lang="en-US" sz="1800" b="0" i="0" u="none" strike="noStrike" baseline="0" dirty="0">
                <a:solidFill>
                  <a:srgbClr val="000000"/>
                </a:solidFill>
                <a:latin typeface="Courier New" panose="02070309020205020404" pitchFamily="49" charset="0"/>
              </a:rPr>
              <a:t>o </a:t>
            </a:r>
            <a:r>
              <a:rPr lang="en-US" dirty="0">
                <a:solidFill>
                  <a:srgbClr val="000000"/>
                </a:solidFill>
                <a:latin typeface="Courier New" panose="02070309020205020404" pitchFamily="49" charset="0"/>
              </a:rPr>
              <a:t>CL_BS_GENIL_SUPPLIER: the </a:t>
            </a:r>
            <a:r>
              <a:rPr lang="en-US" dirty="0" err="1">
                <a:solidFill>
                  <a:srgbClr val="000000"/>
                </a:solidFill>
                <a:latin typeface="Courier New" panose="02070309020205020404" pitchFamily="49" charset="0"/>
              </a:rPr>
              <a:t>genIL</a:t>
            </a:r>
            <a:r>
              <a:rPr lang="en-US" dirty="0">
                <a:solidFill>
                  <a:srgbClr val="000000"/>
                </a:solidFill>
                <a:latin typeface="Courier New" panose="02070309020205020404" pitchFamily="49" charset="0"/>
              </a:rPr>
              <a:t> implementation for MDG-S </a:t>
            </a:r>
          </a:p>
          <a:p>
            <a:r>
              <a:rPr lang="en-US" sz="1800" b="0" i="0" u="none" strike="noStrike" baseline="0" dirty="0">
                <a:solidFill>
                  <a:srgbClr val="000000"/>
                </a:solidFill>
                <a:latin typeface="Courier New" panose="02070309020205020404" pitchFamily="49" charset="0"/>
              </a:rPr>
              <a:t>    o </a:t>
            </a:r>
            <a:r>
              <a:rPr lang="en-US" dirty="0">
                <a:solidFill>
                  <a:srgbClr val="000000"/>
                </a:solidFill>
                <a:latin typeface="Courier New" panose="02070309020205020404" pitchFamily="49" charset="0"/>
              </a:rPr>
              <a:t>CL_BS_GENIL_CUSTOMER: the </a:t>
            </a:r>
            <a:r>
              <a:rPr lang="en-US" dirty="0" err="1">
                <a:solidFill>
                  <a:srgbClr val="000000"/>
                </a:solidFill>
                <a:latin typeface="Courier New" panose="02070309020205020404" pitchFamily="49" charset="0"/>
              </a:rPr>
              <a:t>genIL</a:t>
            </a:r>
            <a:r>
              <a:rPr lang="en-US" dirty="0">
                <a:solidFill>
                  <a:srgbClr val="000000"/>
                </a:solidFill>
                <a:latin typeface="Courier New" panose="02070309020205020404" pitchFamily="49" charset="0"/>
              </a:rPr>
              <a:t> implementation for all MDG-C</a:t>
            </a:r>
            <a:endParaRPr lang="en-IN" b="1" dirty="0"/>
          </a:p>
        </p:txBody>
      </p:sp>
    </p:spTree>
    <p:extLst>
      <p:ext uri="{BB962C8B-B14F-4D97-AF65-F5344CB8AC3E}">
        <p14:creationId xmlns:p14="http://schemas.microsoft.com/office/powerpoint/2010/main" xmlns="" val="2801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7E705BAC-DB9F-483A-B1CE-C6CB326E3E64}"/>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Field Properties</a:t>
            </a:r>
            <a:endParaRPr lang="en-US" altLang="en-US" b="1" dirty="0"/>
          </a:p>
        </p:txBody>
      </p:sp>
      <p:sp>
        <p:nvSpPr>
          <p:cNvPr id="5" name="Oval 4">
            <a:extLst>
              <a:ext uri="{FF2B5EF4-FFF2-40B4-BE49-F238E27FC236}">
                <a16:creationId xmlns:a16="http://schemas.microsoft.com/office/drawing/2014/main" xmlns="" id="{3720E3E4-F535-C029-95B0-855C1E4C2E2C}"/>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9</a:t>
            </a:r>
          </a:p>
        </p:txBody>
      </p:sp>
      <p:sp>
        <p:nvSpPr>
          <p:cNvPr id="3" name="TextBox 2">
            <a:extLst>
              <a:ext uri="{FF2B5EF4-FFF2-40B4-BE49-F238E27FC236}">
                <a16:creationId xmlns:a16="http://schemas.microsoft.com/office/drawing/2014/main" xmlns="" id="{BDC0A229-409A-8CC4-4167-327C50F69AD3}"/>
              </a:ext>
            </a:extLst>
          </p:cNvPr>
          <p:cNvSpPr txBox="1"/>
          <p:nvPr/>
        </p:nvSpPr>
        <p:spPr>
          <a:xfrm>
            <a:off x="373660" y="787767"/>
            <a:ext cx="8050249" cy="369332"/>
          </a:xfrm>
          <a:prstGeom prst="rect">
            <a:avLst/>
          </a:prstGeom>
          <a:noFill/>
        </p:spPr>
        <p:txBody>
          <a:bodyPr wrap="square">
            <a:spAutoFit/>
          </a:bodyPr>
          <a:lstStyle/>
          <a:p>
            <a:r>
              <a:rPr lang="en-IN" b="1" dirty="0">
                <a:solidFill>
                  <a:srgbClr val="000000"/>
                </a:solidFill>
                <a:latin typeface="Arial" panose="020B0604020202020204" pitchFamily="34" charset="0"/>
              </a:rPr>
              <a:t>Custom </a:t>
            </a:r>
            <a:r>
              <a:rPr lang="en-IN" b="1" dirty="0" err="1">
                <a:solidFill>
                  <a:srgbClr val="000000"/>
                </a:solidFill>
                <a:latin typeface="Arial" panose="020B0604020202020204" pitchFamily="34" charset="0"/>
              </a:rPr>
              <a:t>genIL</a:t>
            </a:r>
            <a:r>
              <a:rPr lang="en-IN" b="1" dirty="0">
                <a:solidFill>
                  <a:srgbClr val="000000"/>
                </a:solidFill>
                <a:latin typeface="Arial" panose="020B0604020202020204" pitchFamily="34" charset="0"/>
              </a:rPr>
              <a:t> implementation class </a:t>
            </a:r>
          </a:p>
        </p:txBody>
      </p:sp>
      <p:sp>
        <p:nvSpPr>
          <p:cNvPr id="2" name="TextBox 1">
            <a:extLst>
              <a:ext uri="{FF2B5EF4-FFF2-40B4-BE49-F238E27FC236}">
                <a16:creationId xmlns:a16="http://schemas.microsoft.com/office/drawing/2014/main" xmlns="" id="{E4B11722-4423-99B9-9186-B42078DCF208}"/>
              </a:ext>
            </a:extLst>
          </p:cNvPr>
          <p:cNvSpPr txBox="1"/>
          <p:nvPr/>
        </p:nvSpPr>
        <p:spPr>
          <a:xfrm>
            <a:off x="373660" y="1312645"/>
            <a:ext cx="9532340" cy="4524315"/>
          </a:xfrm>
          <a:prstGeom prst="rect">
            <a:avLst/>
          </a:prstGeom>
          <a:noFill/>
        </p:spPr>
        <p:txBody>
          <a:bodyPr wrap="square">
            <a:spAutoFit/>
          </a:bodyPr>
          <a:lstStyle/>
          <a:p>
            <a:r>
              <a:rPr lang="en-IN" sz="1800" b="1" i="0" u="none" strike="noStrike" baseline="0" dirty="0">
                <a:solidFill>
                  <a:srgbClr val="000000"/>
                </a:solidFill>
              </a:rPr>
              <a:t>Create a custom </a:t>
            </a:r>
            <a:r>
              <a:rPr lang="en-IN" sz="1800" b="1" i="0" u="none" strike="noStrike" baseline="0" dirty="0" err="1">
                <a:solidFill>
                  <a:srgbClr val="000000"/>
                </a:solidFill>
              </a:rPr>
              <a:t>genIL</a:t>
            </a:r>
            <a:r>
              <a:rPr lang="en-IN" sz="1800" b="1" i="0" u="none" strike="noStrike" baseline="0" dirty="0">
                <a:solidFill>
                  <a:srgbClr val="000000"/>
                </a:solidFill>
              </a:rPr>
              <a:t> enhancement</a:t>
            </a:r>
          </a:p>
          <a:p>
            <a:endParaRPr lang="en-US" sz="1800" b="0" i="0" u="none" strike="noStrike" baseline="0" dirty="0">
              <a:solidFill>
                <a:srgbClr val="000000"/>
              </a:solidFill>
              <a:latin typeface="Arial" panose="020B0604020202020204" pitchFamily="34" charset="0"/>
            </a:endParaRPr>
          </a:p>
          <a:p>
            <a:r>
              <a:rPr lang="en-US" sz="1800" b="0" i="0" u="none" strike="noStrike" baseline="0" dirty="0" err="1">
                <a:solidFill>
                  <a:srgbClr val="000000"/>
                </a:solidFill>
                <a:latin typeface="Arial" panose="020B0604020202020204" pitchFamily="34" charset="0"/>
              </a:rPr>
              <a:t>genIL</a:t>
            </a:r>
            <a:r>
              <a:rPr lang="en-US" sz="1800" b="0" i="0" u="none" strike="noStrike" baseline="0" dirty="0">
                <a:solidFill>
                  <a:srgbClr val="000000"/>
                </a:solidFill>
                <a:latin typeface="Arial" panose="020B0604020202020204" pitchFamily="34" charset="0"/>
              </a:rPr>
              <a:t> component BUPA and an enhancement for this component called BUPA_CUSP</a:t>
            </a:r>
          </a:p>
          <a:p>
            <a:r>
              <a:rPr lang="en-US" dirty="0">
                <a:solidFill>
                  <a:srgbClr val="000000"/>
                </a:solidFill>
                <a:latin typeface="Arial" panose="020B0604020202020204" pitchFamily="34" charset="0"/>
              </a:rPr>
              <a:t>I</a:t>
            </a:r>
            <a:r>
              <a:rPr lang="en-US" sz="1800" b="0" i="0" u="none" strike="noStrike" baseline="0" dirty="0">
                <a:solidFill>
                  <a:srgbClr val="000000"/>
                </a:solidFill>
                <a:latin typeface="Arial" panose="020B0604020202020204" pitchFamily="34" charset="0"/>
              </a:rPr>
              <a:t>t is strictly required to create an enhancement of the existing enhancement BUPA_CUSP</a:t>
            </a:r>
          </a:p>
          <a:p>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Run transaction GENIL_MODEL_BROWSER </a:t>
            </a: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Define your enhancement as “Z_CUSTOM_GENIL”</a:t>
            </a:r>
          </a:p>
          <a:p>
            <a:pPr marL="285750" indent="-285750">
              <a:buFont typeface="Arial" panose="020B0604020202020204" pitchFamily="34" charset="0"/>
              <a:buChar char="•"/>
            </a:pPr>
            <a:r>
              <a:rPr lang="en-IN" dirty="0">
                <a:solidFill>
                  <a:srgbClr val="000000"/>
                </a:solidFill>
                <a:latin typeface="Arial" panose="020B0604020202020204" pitchFamily="34" charset="0"/>
              </a:rPr>
              <a:t>Enter a meaningful description </a:t>
            </a:r>
          </a:p>
          <a:p>
            <a:pPr marL="285750" indent="-285750">
              <a:buFont typeface="Arial" panose="020B0604020202020204" pitchFamily="34" charset="0"/>
              <a:buChar char="•"/>
            </a:pPr>
            <a:r>
              <a:rPr lang="en-IN" sz="1800" b="0" i="0" u="none" strike="noStrike" baseline="0" dirty="0">
                <a:solidFill>
                  <a:srgbClr val="000000"/>
                </a:solidFill>
                <a:latin typeface="Arial" panose="020B0604020202020204" pitchFamily="34" charset="0"/>
              </a:rPr>
              <a:t>Mark the checkbox “</a:t>
            </a:r>
            <a:r>
              <a:rPr lang="en-IN" sz="1800" b="0" i="0" u="none" strike="noStrike" baseline="0" dirty="0" err="1">
                <a:solidFill>
                  <a:srgbClr val="000000"/>
                </a:solidFill>
                <a:latin typeface="Arial" panose="020B0604020202020204" pitchFamily="34" charset="0"/>
              </a:rPr>
              <a:t>Superenhancement</a:t>
            </a:r>
            <a:r>
              <a:rPr lang="en-IN" sz="1800" b="0" i="0" u="none" strike="noStrike" baseline="0" dirty="0">
                <a:solidFill>
                  <a:srgbClr val="000000"/>
                </a:solidFill>
                <a:latin typeface="Arial" panose="020B0604020202020204" pitchFamily="34" charset="0"/>
              </a:rPr>
              <a:t>”, Value as </a:t>
            </a:r>
            <a:r>
              <a:rPr lang="en-IN" sz="1800" b="0" i="0" u="none" strike="noStrike" baseline="0" dirty="0">
                <a:solidFill>
                  <a:srgbClr val="000000"/>
                </a:solidFill>
              </a:rPr>
              <a:t>“BUPA_CUSP” </a:t>
            </a:r>
          </a:p>
          <a:p>
            <a:pPr marL="285750" indent="-285750">
              <a:buFont typeface="Arial" panose="020B0604020202020204" pitchFamily="34" charset="0"/>
              <a:buChar char="•"/>
            </a:pPr>
            <a:r>
              <a:rPr lang="en-US" dirty="0">
                <a:solidFill>
                  <a:srgbClr val="000000"/>
                </a:solidFill>
                <a:latin typeface="Arial" panose="020B0604020202020204" pitchFamily="34" charset="0"/>
              </a:rPr>
              <a:t>M</a:t>
            </a:r>
            <a:r>
              <a:rPr lang="en-US" sz="1800" b="0" i="0" u="none" strike="noStrike" baseline="0" dirty="0">
                <a:solidFill>
                  <a:srgbClr val="000000"/>
                </a:solidFill>
                <a:latin typeface="Arial" panose="020B0604020202020204" pitchFamily="34" charset="0"/>
              </a:rPr>
              <a:t>aintain previously created </a:t>
            </a:r>
            <a:r>
              <a:rPr lang="en-US" sz="1800" b="0" i="0" u="none" strike="noStrike" baseline="0" dirty="0" err="1">
                <a:solidFill>
                  <a:srgbClr val="000000"/>
                </a:solidFill>
                <a:latin typeface="Arial" panose="020B0604020202020204" pitchFamily="34" charset="0"/>
              </a:rPr>
              <a:t>genIL</a:t>
            </a:r>
            <a:r>
              <a:rPr lang="en-US" sz="1800" b="0" i="0" u="none" strike="noStrike" baseline="0" dirty="0">
                <a:solidFill>
                  <a:srgbClr val="000000"/>
                </a:solidFill>
                <a:latin typeface="Arial" panose="020B0604020202020204" pitchFamily="34" charset="0"/>
              </a:rPr>
              <a:t> implementation class ZCL_BS_GENIL_CUSTOM</a:t>
            </a:r>
          </a:p>
          <a:p>
            <a:pPr marL="285750" indent="-285750">
              <a:buFont typeface="Arial" panose="020B0604020202020204" pitchFamily="34" charset="0"/>
              <a:buChar char="•"/>
            </a:pPr>
            <a:r>
              <a:rPr lang="en-US" dirty="0">
                <a:solidFill>
                  <a:srgbClr val="000000"/>
                </a:solidFill>
                <a:latin typeface="Arial" panose="020B0604020202020204" pitchFamily="34" charset="0"/>
              </a:rPr>
              <a:t>Save enhancement</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Replace drop-down list boxes with input fields using a search help</a:t>
            </a:r>
            <a:r>
              <a:rPr lang="en-US" sz="1800" b="1" i="1" u="none" strike="noStrike" baseline="0" dirty="0">
                <a:solidFill>
                  <a:srgbClr val="000000"/>
                </a:solidFill>
                <a:latin typeface="Arial" panose="020B0604020202020204" pitchFamily="34" charset="0"/>
              </a:rPr>
              <a:t> </a:t>
            </a: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There are five “Condition Group” fields that use the drop-down list box as SAP defined display type. </a:t>
            </a:r>
            <a:endParaRPr lang="en-US" b="1" i="1"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Choose field “Condition Group 1 (KDKG1)” and change its display type to “Input Field” </a:t>
            </a:r>
            <a:endParaRPr lang="en-US" sz="1800" b="1" i="1" u="none"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xmlns="" val="1275945950"/>
      </p:ext>
    </p:extLst>
  </p:cSld>
  <p:clrMapOvr>
    <a:masterClrMapping/>
  </p:clrMapOvr>
</p:sld>
</file>

<file path=ppt/theme/theme1.xml><?xml version="1.0" encoding="utf-8"?>
<a:theme xmlns:a="http://schemas.openxmlformats.org/drawingml/2006/main" name="1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997</Words>
  <Application>Microsoft Office PowerPoint</Application>
  <PresentationFormat>A4 Paper (210x297 mm)</PresentationFormat>
  <Paragraphs>140</Paragraphs>
  <Slides>14</Slides>
  <Notes>8</Notes>
  <HiddenSlides>0</HiddenSlides>
  <MMClips>0</MMClips>
  <ScaleCrop>false</ScaleCrop>
  <HeadingPairs>
    <vt:vector size="4" baseType="variant">
      <vt:variant>
        <vt:lpstr>Theme</vt:lpstr>
      </vt:variant>
      <vt:variant>
        <vt:i4>4</vt:i4>
      </vt:variant>
      <vt:variant>
        <vt:lpstr>Slide Titles</vt:lpstr>
      </vt:variant>
      <vt:variant>
        <vt:i4>14</vt:i4>
      </vt:variant>
    </vt:vector>
  </HeadingPairs>
  <TitlesOfParts>
    <vt:vector size="18" baseType="lpstr">
      <vt:lpstr>1_Office Theme</vt:lpstr>
      <vt:lpstr>2_Office Theme</vt:lpstr>
      <vt:lpstr>1_Custom Design</vt: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MDG</dc:title>
  <dc:subject>Training Material</dc:subject>
  <dc:creator/>
  <cp:keywords>MDG</cp:keywords>
  <cp:lastModifiedBy/>
  <cp:revision>1</cp:revision>
  <dcterms:created xsi:type="dcterms:W3CDTF">2013-09-24T11:24:19Z</dcterms:created>
  <dcterms:modified xsi:type="dcterms:W3CDTF">2023-04-19T04:11:35Z</dcterms:modified>
  <cp:category>Training</cp:category>
</cp:coreProperties>
</file>